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embeddedFontLst>
    <p:embeddedFont>
      <p:font typeface="Cambria Math" panose="02040503050406030204" pitchFamily="18" charset="0"/>
      <p:regular r:id="rId20"/>
    </p:embeddedFont>
    <p:embeddedFont>
      <p:font typeface="Muller Bold" pitchFamily="2" charset="-52"/>
      <p:bold r:id="rId21"/>
    </p:embeddedFont>
    <p:embeddedFont>
      <p:font typeface="Muller Light" pitchFamily="2" charset="-52"/>
      <p:regular r:id="rId22"/>
    </p:embeddedFont>
    <p:embeddedFont>
      <p:font typeface="Muller Medium" pitchFamily="2" charset="-52"/>
      <p:regular r:id="rId23"/>
    </p:embeddedFont>
    <p:embeddedFont>
      <p:font typeface="Roboto" panose="02000000000000000000" pitchFamily="2" charset="0"/>
      <p:regular r:id="rId24"/>
      <p:bold r:id="rId25"/>
      <p:italic r:id="rId26"/>
      <p:boldItalic r:id="rId27"/>
    </p:embeddedFont>
    <p:embeddedFont>
      <p:font typeface="Tenorite" panose="00000500000000000000" pitchFamily="2" charset="0"/>
      <p:regular r:id="rId28"/>
      <p:bold r:id="rId29"/>
      <p:italic r:id="rId30"/>
      <p:boldItalic r:id="rId31"/>
    </p:embeddedFont>
  </p:embeddedFontLst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24" y="6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EE7D2CAB-DA7B-4EDE-B03E-D2DBD907657B}" type="datetime1">
              <a:rPr lang="ru-RU"/>
              <a:t>21.12.2024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ru-RU"/>
              <a:t>Щелкните, чтобы изменить стили текста образца слайда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97DC217-DF71-1A49-B3EA-559F1F43B0FF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 rtlCol="0"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 rtlCol="0"/>
          <a:lstStyle/>
          <a:p>
            <a:pPr>
              <a:defRPr/>
            </a:pPr>
            <a:fld id="{F97DC217-DF71-1A49-B3EA-559F1F43B0FF}" type="slidenum">
              <a:rPr lang="ru-RU"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F97DC217-DF71-1A49-B3EA-559F1F43B0FF}" type="slidenum">
              <a:rPr lang="ru-RU"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F97DC217-DF71-1A49-B3EA-559F1F43B0FF}" type="slidenum">
              <a:rPr lang="ru-RU"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F97DC217-DF71-1A49-B3EA-559F1F43B0FF}" type="slidenum">
              <a:rPr lang="ru-RU"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F97DC217-DF71-1A49-B3EA-559F1F43B0FF}" type="slidenum">
              <a:rPr lang="ru-RU"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F97DC217-DF71-1A49-B3EA-559F1F43B0FF}" type="slidenum">
              <a:rPr lang="ru-RU"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F97DC217-DF71-1A49-B3EA-559F1F43B0FF}" type="slidenum">
              <a:rPr lang="ru-RU"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F97DC217-DF71-1A49-B3EA-559F1F43B0FF}" type="slidenum">
              <a:rPr lang="ru-RU"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F97DC217-DF71-1A49-B3EA-559F1F43B0FF}" type="slidenum">
              <a:rPr lang="ru-RU"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F97DC217-DF71-1A49-B3EA-559F1F43B0FF}" type="slidenum">
              <a:rPr lang="ru-RU"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F97DC217-DF71-1A49-B3EA-559F1F43B0FF}" type="slidenum">
              <a:rPr lang="ru-RU"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F97DC217-DF71-1A49-B3EA-559F1F43B0FF}" type="slidenum">
              <a:rPr lang="ru-RU"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F97DC217-DF71-1A49-B3EA-559F1F43B0FF}" type="slidenum">
              <a:rPr lang="ru-RU"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F97DC217-DF71-1A49-B3EA-559F1F43B0FF}" type="slidenum">
              <a:rPr lang="ru-RU"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F97DC217-DF71-1A49-B3EA-559F1F43B0FF}" type="slidenum">
              <a:rPr lang="ru-RU"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F97DC217-DF71-1A49-B3EA-559F1F43B0FF}" type="slidenum">
              <a:rPr lang="ru-RU"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 bwMode="auto"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F97DC217-DF71-1A49-B3EA-559F1F43B0FF}" type="slidenum">
              <a:rPr lang="ru-RU"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167493" y="1122363"/>
            <a:ext cx="7096933" cy="2387600"/>
          </a:xfrm>
        </p:spPr>
        <p:txBody>
          <a:bodyPr rtlCol="0" anchor="b">
            <a:noAutofit/>
          </a:bodyPr>
          <a:lstStyle>
            <a:lvl1pPr algn="l">
              <a:defRPr sz="6000" b="1">
                <a:latin typeface="Muller Medium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167493" y="3602038"/>
            <a:ext cx="9500507" cy="806675"/>
          </a:xfrm>
        </p:spPr>
        <p:txBody>
          <a:bodyPr rtlCol="0">
            <a:noAutofit/>
          </a:bodyPr>
          <a:lstStyle>
            <a:lvl1pPr marL="0" indent="0" algn="l">
              <a:buNone/>
              <a:defRPr sz="3200">
                <a:latin typeface="Muller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Прямоугольник 3"/>
          <p:cNvSpPr/>
          <p:nvPr userDrawn="1"/>
        </p:nvSpPr>
        <p:spPr bwMode="auto">
          <a:xfrm>
            <a:off x="0" y="4572000"/>
            <a:ext cx="12192000" cy="2286000"/>
          </a:xfrm>
          <a:prstGeom prst="rect">
            <a:avLst/>
          </a:prstGeom>
          <a:solidFill>
            <a:srgbClr val="EAF0F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Arial"/>
            </a:endParaRPr>
          </a:p>
        </p:txBody>
      </p:sp>
      <p:sp>
        <p:nvSpPr>
          <p:cNvPr id="11" name="Полилиния 10"/>
          <p:cNvSpPr/>
          <p:nvPr userDrawn="1"/>
        </p:nvSpPr>
        <p:spPr bwMode="auto">
          <a:xfrm>
            <a:off x="1" y="4571999"/>
            <a:ext cx="1118508" cy="1118508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 extrusionOk="0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rgbClr val="719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>
              <a:latin typeface="Arial"/>
            </a:endParaRPr>
          </a:p>
        </p:txBody>
      </p:sp>
      <p:sp>
        <p:nvSpPr>
          <p:cNvPr id="9" name="Полилиния 8"/>
          <p:cNvSpPr/>
          <p:nvPr userDrawn="1"/>
        </p:nvSpPr>
        <p:spPr bwMode="auto">
          <a:xfrm>
            <a:off x="1" y="5739492"/>
            <a:ext cx="1118508" cy="1118508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 extrusionOk="0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rgbClr val="719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>
              <a:latin typeface="Arial"/>
            </a:endParaRPr>
          </a:p>
        </p:txBody>
      </p:sp>
      <p:sp>
        <p:nvSpPr>
          <p:cNvPr id="28" name="Полилиния 27"/>
          <p:cNvSpPr/>
          <p:nvPr userDrawn="1"/>
        </p:nvSpPr>
        <p:spPr bwMode="auto">
          <a:xfrm>
            <a:off x="11024507" y="4580708"/>
            <a:ext cx="1167493" cy="2277292"/>
          </a:xfrm>
          <a:custGeom>
            <a:avLst/>
            <a:gdLst>
              <a:gd name="connsiteX0" fmla="*/ 1167473 w 1167493"/>
              <a:gd name="connsiteY0" fmla="*/ 0 h 2272167"/>
              <a:gd name="connsiteX1" fmla="*/ 1167493 w 1167493"/>
              <a:gd name="connsiteY1" fmla="*/ 0 h 2272167"/>
              <a:gd name="connsiteX2" fmla="*/ 1167493 w 1167493"/>
              <a:gd name="connsiteY2" fmla="*/ 492960 h 2272167"/>
              <a:gd name="connsiteX3" fmla="*/ 1167493 w 1167493"/>
              <a:gd name="connsiteY3" fmla="*/ 720385 h 2272167"/>
              <a:gd name="connsiteX4" fmla="*/ 1167493 w 1167493"/>
              <a:gd name="connsiteY4" fmla="*/ 2272167 h 2272167"/>
              <a:gd name="connsiteX5" fmla="*/ 0 w 1167493"/>
              <a:gd name="connsiteY5" fmla="*/ 2272167 h 2272167"/>
              <a:gd name="connsiteX6" fmla="*/ 0 w 1167493"/>
              <a:gd name="connsiteY6" fmla="*/ 1898074 h 2272167"/>
              <a:gd name="connsiteX7" fmla="*/ 0 w 1167493"/>
              <a:gd name="connsiteY7" fmla="*/ 1271597 h 2272167"/>
              <a:gd name="connsiteX8" fmla="*/ 0 w 1167493"/>
              <a:gd name="connsiteY8" fmla="*/ 1177688 h 2272167"/>
              <a:gd name="connsiteX9" fmla="*/ 1048124 w 1167493"/>
              <a:gd name="connsiteY9" fmla="*/ 6080 h 2272167"/>
              <a:gd name="connsiteX10" fmla="*/ 1167473 w 1167493"/>
              <a:gd name="connsiteY10" fmla="*/ 0 h 227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7493" h="2272167" extrusionOk="0">
                <a:moveTo>
                  <a:pt x="1167473" y="0"/>
                </a:moveTo>
                <a:lnTo>
                  <a:pt x="1167493" y="0"/>
                </a:lnTo>
                <a:lnTo>
                  <a:pt x="1167493" y="492960"/>
                </a:lnTo>
                <a:lnTo>
                  <a:pt x="1167493" y="720385"/>
                </a:lnTo>
                <a:lnTo>
                  <a:pt x="1167493" y="2272167"/>
                </a:lnTo>
                <a:lnTo>
                  <a:pt x="0" y="2272167"/>
                </a:lnTo>
                <a:lnTo>
                  <a:pt x="0" y="1898074"/>
                </a:lnTo>
                <a:lnTo>
                  <a:pt x="0" y="1271597"/>
                </a:lnTo>
                <a:lnTo>
                  <a:pt x="0" y="1177688"/>
                </a:lnTo>
                <a:cubicBezTo>
                  <a:pt x="0" y="567919"/>
                  <a:pt x="459408" y="66389"/>
                  <a:pt x="1048124" y="6080"/>
                </a:cubicBezTo>
                <a:lnTo>
                  <a:pt x="1167473" y="0"/>
                </a:lnTo>
                <a:close/>
              </a:path>
            </a:pathLst>
          </a:custGeom>
          <a:solidFill>
            <a:srgbClr val="719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>
              <a:latin typeface="Arial"/>
            </a:endParaRPr>
          </a:p>
        </p:txBody>
      </p:sp>
      <p:grpSp>
        <p:nvGrpSpPr>
          <p:cNvPr id="8" name="Группа 7"/>
          <p:cNvGrpSpPr/>
          <p:nvPr userDrawn="1"/>
        </p:nvGrpSpPr>
        <p:grpSpPr bwMode="auto">
          <a:xfrm>
            <a:off x="9834510" y="0"/>
            <a:ext cx="2357489" cy="1905000"/>
            <a:chOff x="10228212" y="0"/>
            <a:chExt cx="3927576" cy="3173730"/>
          </a:xfrm>
        </p:grpSpPr>
        <p:sp>
          <p:nvSpPr>
            <p:cNvPr id="16" name="Полилиния 15"/>
            <p:cNvSpPr/>
            <p:nvPr userDrawn="1"/>
          </p:nvSpPr>
          <p:spPr bwMode="auto">
            <a:xfrm rot="16199998" flipV="1">
              <a:off x="9627595" y="600617"/>
              <a:ext cx="3165022" cy="1963787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 extrusionOk="0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rgbClr val="6E84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>
                <a:latin typeface="Arial"/>
              </a:endParaRPr>
            </a:p>
          </p:txBody>
        </p:sp>
        <p:sp>
          <p:nvSpPr>
            <p:cNvPr id="7" name="Полилиния 15"/>
            <p:cNvSpPr/>
            <p:nvPr userDrawn="1"/>
          </p:nvSpPr>
          <p:spPr bwMode="auto">
            <a:xfrm rot="16199998">
              <a:off x="11591383" y="609324"/>
              <a:ext cx="3165022" cy="1963788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 extrusionOk="0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rgbClr val="719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/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2BD191-A1C1-12C9-4664-6674E786F0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423679" y="129394"/>
            <a:ext cx="1717356" cy="6568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Временная шка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/>
          <p:nvPr userDrawn="1"/>
        </p:nvSpPr>
        <p:spPr bwMode="auto"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 extrusionOk="0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>
              <a:latin typeface="Arial"/>
            </a:endParaRPr>
          </a:p>
        </p:txBody>
      </p:sp>
      <p:sp>
        <p:nvSpPr>
          <p:cNvPr id="5" name="Полилиния 4"/>
          <p:cNvSpPr/>
          <p:nvPr userDrawn="1"/>
        </p:nvSpPr>
        <p:spPr bwMode="auto">
          <a:xfrm rot="5400000" flipH="1">
            <a:off x="1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 extrusionOk="0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>
              <a:latin typeface="Arial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167491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solidFill>
                  <a:schemeClr val="bg1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 bwMode="auto">
          <a:xfrm>
            <a:off x="1167493" y="2087561"/>
            <a:ext cx="9779182" cy="3366815"/>
          </a:xfrm>
        </p:spPr>
        <p:txBody>
          <a:bodyPr rtlCol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Arial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Arial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Arial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Arial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Arial"/>
              </a:defRPr>
            </a:lvl5pPr>
          </a:lstStyle>
          <a:p>
            <a:pPr lvl="0">
              <a:defRPr/>
            </a:pPr>
            <a:r>
              <a:rPr lang="ru-RU"/>
              <a:t>Щелкните, чтобы изменить стили текста образца слайда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0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Arial"/>
              </a:defRPr>
            </a:lvl1pPr>
          </a:lstStyle>
          <a:p>
            <a:pPr>
              <a:defRPr/>
            </a:pPr>
            <a:fld id="{A3A6A947-0862-488B-B8F2-51F131CFA617}" type="datetime1">
              <a:rPr lang="ru-RU"/>
              <a:t>21.12.2024</a:t>
            </a:fld>
            <a:endParaRPr lang="ru-RU"/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2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ru-RU"/>
              <a:t>ЗАГОЛОВОК ПРЕЗЕНТАЦИИ</a:t>
            </a:r>
            <a:endParaRPr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Arial"/>
              </a:defRPr>
            </a:lvl1pPr>
          </a:lstStyle>
          <a:p>
            <a:pPr>
              <a:defRPr/>
            </a:pPr>
            <a:fld id="{294A09A9-5501-47C1-A89A-A340965A2BE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2 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167491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Arial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 bwMode="auto">
          <a:xfrm>
            <a:off x="1167493" y="2528203"/>
            <a:ext cx="4663440" cy="2828613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latin typeface="Arial"/>
              </a:defRPr>
            </a:lvl1pPr>
            <a:lvl2pPr marL="457200" indent="0">
              <a:buNone/>
              <a:defRPr sz="1800">
                <a:latin typeface="Arial"/>
              </a:defRPr>
            </a:lvl2pPr>
            <a:lvl3pPr marL="914400" indent="0">
              <a:buNone/>
              <a:defRPr sz="1600">
                <a:latin typeface="Arial"/>
              </a:defRPr>
            </a:lvl3pPr>
            <a:lvl4pPr marL="1371600" indent="0">
              <a:buNone/>
              <a:defRPr sz="1400">
                <a:latin typeface="Arial"/>
              </a:defRPr>
            </a:lvl4pPr>
            <a:lvl5pPr marL="1828800" indent="0">
              <a:buNone/>
              <a:defRPr sz="1400">
                <a:latin typeface="Arial"/>
              </a:defRPr>
            </a:lvl5pPr>
          </a:lstStyle>
          <a:p>
            <a:pPr lvl="0">
              <a:defRPr/>
            </a:pPr>
            <a:r>
              <a:rPr lang="ru-RU"/>
              <a:t>Щелкните, чтобы изменить стили текста образца слайда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Полилиния 3"/>
          <p:cNvSpPr/>
          <p:nvPr userDrawn="1"/>
        </p:nvSpPr>
        <p:spPr bwMode="auto"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 extrusionOk="0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>
              <a:latin typeface="Arial"/>
            </a:endParaRPr>
          </a:p>
        </p:txBody>
      </p:sp>
      <p:sp>
        <p:nvSpPr>
          <p:cNvPr id="5" name="Полилиния 4"/>
          <p:cNvSpPr/>
          <p:nvPr userDrawn="1"/>
        </p:nvSpPr>
        <p:spPr bwMode="auto"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 extrusionOk="0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>
              <a:latin typeface="Arial"/>
            </a:endParaRPr>
          </a:p>
        </p:txBody>
      </p:sp>
      <p:sp>
        <p:nvSpPr>
          <p:cNvPr id="6" name="Полилиния 5"/>
          <p:cNvSpPr/>
          <p:nvPr userDrawn="1"/>
        </p:nvSpPr>
        <p:spPr bwMode="auto"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 extrusionOk="0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>
              <a:latin typeface="Arial"/>
            </a:endParaRPr>
          </a:p>
        </p:txBody>
      </p:sp>
      <p:grpSp>
        <p:nvGrpSpPr>
          <p:cNvPr id="9" name="Группа 8"/>
          <p:cNvGrpSpPr/>
          <p:nvPr userDrawn="1"/>
        </p:nvGrpSpPr>
        <p:grpSpPr bwMode="auto">
          <a:xfrm>
            <a:off x="8082092" y="5590903"/>
            <a:ext cx="1572380" cy="1267097"/>
            <a:chOff x="7413403" y="4976359"/>
            <a:chExt cx="2334986" cy="1881641"/>
          </a:xfrm>
        </p:grpSpPr>
        <p:sp>
          <p:nvSpPr>
            <p:cNvPr id="7" name="Полилиния 6"/>
            <p:cNvSpPr/>
            <p:nvPr userDrawn="1"/>
          </p:nvSpPr>
          <p:spPr bwMode="auto"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 extrusionOk="0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>
                <a:latin typeface="Arial"/>
              </a:endParaRPr>
            </a:p>
          </p:txBody>
        </p:sp>
        <p:sp>
          <p:nvSpPr>
            <p:cNvPr id="8" name="Полилиния 7"/>
            <p:cNvSpPr/>
            <p:nvPr userDrawn="1"/>
          </p:nvSpPr>
          <p:spPr bwMode="auto">
            <a:xfrm rot="16199998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 extrusionOk="0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>
                <a:latin typeface="Arial"/>
              </a:endParaRPr>
            </a:p>
          </p:txBody>
        </p:sp>
      </p:grpSp>
      <p:sp>
        <p:nvSpPr>
          <p:cNvPr id="10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Arial"/>
              </a:defRPr>
            </a:lvl1pPr>
          </a:lstStyle>
          <a:p>
            <a:pPr>
              <a:defRPr/>
            </a:pPr>
            <a:fld id="{B7A0D165-55F7-43F4-A1A8-CAA3BE2BEE74}" type="datetime1">
              <a:rPr lang="ru-RU"/>
              <a:t>21.12.2024</a:t>
            </a:fld>
            <a:endParaRPr lang="ru-RU"/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ru-RU"/>
              <a:t>ЗАГОЛОВОК ПРЕЗЕНТАЦИИ</a:t>
            </a:r>
            <a:endParaRPr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Arial"/>
              </a:defRPr>
            </a:lvl1pPr>
          </a:lstStyle>
          <a:p>
            <a:pPr>
              <a:defRPr/>
            </a:pPr>
            <a:fld id="{294A09A9-5501-47C1-A89A-A340965A2BE2}" type="slidenum">
              <a:rPr lang="ru-RU"/>
              <a:t>‹#›</a:t>
            </a:fld>
            <a:endParaRPr lang="ru-RU"/>
          </a:p>
        </p:txBody>
      </p:sp>
      <p:sp>
        <p:nvSpPr>
          <p:cNvPr id="13" name="Объект 2"/>
          <p:cNvSpPr>
            <a:spLocks noGrp="1"/>
          </p:cNvSpPr>
          <p:nvPr>
            <p:ph idx="10" hasCustomPrompt="1"/>
          </p:nvPr>
        </p:nvSpPr>
        <p:spPr bwMode="auto">
          <a:xfrm>
            <a:off x="6283235" y="2528203"/>
            <a:ext cx="4663440" cy="2828613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latin typeface="Arial"/>
              </a:defRPr>
            </a:lvl1pPr>
            <a:lvl2pPr marL="457200" indent="0">
              <a:buNone/>
              <a:defRPr sz="1800">
                <a:latin typeface="Arial"/>
              </a:defRPr>
            </a:lvl2pPr>
            <a:lvl3pPr marL="914400" indent="0">
              <a:buNone/>
              <a:defRPr sz="1600">
                <a:latin typeface="Arial"/>
              </a:defRPr>
            </a:lvl3pPr>
            <a:lvl4pPr marL="1371600" indent="0">
              <a:buNone/>
              <a:defRPr sz="1400">
                <a:latin typeface="Arial"/>
              </a:defRPr>
            </a:lvl4pPr>
            <a:lvl5pPr marL="1828800" indent="0">
              <a:buNone/>
              <a:defRPr sz="1400">
                <a:latin typeface="Arial"/>
              </a:defRPr>
            </a:lvl5pPr>
          </a:lstStyle>
          <a:p>
            <a:pPr lvl="0">
              <a:defRPr/>
            </a:pPr>
            <a:r>
              <a:rPr lang="ru-RU"/>
              <a:t>Щелкните, чтобы изменить стили текста образца слайда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4" name="Объект 2"/>
          <p:cNvSpPr>
            <a:spLocks noGrp="1"/>
          </p:cNvSpPr>
          <p:nvPr>
            <p:ph idx="11" hasCustomPrompt="1"/>
          </p:nvPr>
        </p:nvSpPr>
        <p:spPr bwMode="auto">
          <a:xfrm>
            <a:off x="1167493" y="2005689"/>
            <a:ext cx="4663440" cy="522514"/>
          </a:xfrm>
        </p:spPr>
        <p:txBody>
          <a:bodyPr rtlCol="0">
            <a:noAutofit/>
          </a:bodyPr>
          <a:lstStyle>
            <a:lvl1pPr marL="0" indent="0">
              <a:buNone/>
              <a:defRPr sz="2400" b="1">
                <a:latin typeface="Arial"/>
              </a:defRPr>
            </a:lvl1pPr>
            <a:lvl2pPr marL="457200" indent="0">
              <a:buNone/>
              <a:defRPr sz="2000" b="1">
                <a:latin typeface="Arial"/>
              </a:defRPr>
            </a:lvl2pPr>
            <a:lvl3pPr marL="914400" indent="0">
              <a:buNone/>
              <a:defRPr sz="1800" b="1">
                <a:latin typeface="Arial"/>
              </a:defRPr>
            </a:lvl3pPr>
            <a:lvl4pPr marL="1371600" indent="0">
              <a:buNone/>
              <a:defRPr sz="1600" b="1">
                <a:latin typeface="Arial"/>
              </a:defRPr>
            </a:lvl4pPr>
            <a:lvl5pPr marL="1828800" indent="0">
              <a:buNone/>
              <a:defRPr sz="1600" b="1">
                <a:latin typeface="Arial"/>
              </a:defRPr>
            </a:lvl5pPr>
          </a:lstStyle>
          <a:p>
            <a:pPr lvl="0">
              <a:defRPr/>
            </a:pPr>
            <a:r>
              <a:rPr lang="ru-RU"/>
              <a:t>Щелкните, чтобы изменить стили текста образца слайда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5" name="Объект 2"/>
          <p:cNvSpPr>
            <a:spLocks noGrp="1"/>
          </p:cNvSpPr>
          <p:nvPr>
            <p:ph idx="12" hasCustomPrompt="1"/>
          </p:nvPr>
        </p:nvSpPr>
        <p:spPr bwMode="auto">
          <a:xfrm>
            <a:off x="6283235" y="2005689"/>
            <a:ext cx="4663440" cy="522514"/>
          </a:xfrm>
        </p:spPr>
        <p:txBody>
          <a:bodyPr rtlCol="0">
            <a:noAutofit/>
          </a:bodyPr>
          <a:lstStyle>
            <a:lvl1pPr marL="0" indent="0">
              <a:buNone/>
              <a:defRPr sz="2400" b="1">
                <a:latin typeface="Arial"/>
              </a:defRPr>
            </a:lvl1pPr>
            <a:lvl2pPr marL="457200" indent="0">
              <a:buNone/>
              <a:defRPr sz="2000" b="1">
                <a:latin typeface="Arial"/>
              </a:defRPr>
            </a:lvl2pPr>
            <a:lvl3pPr marL="914400" indent="0">
              <a:buNone/>
              <a:defRPr sz="1800" b="1">
                <a:latin typeface="Arial"/>
              </a:defRPr>
            </a:lvl3pPr>
            <a:lvl4pPr marL="1371600" indent="0">
              <a:buNone/>
              <a:defRPr sz="1600" b="1">
                <a:latin typeface="Arial"/>
              </a:defRPr>
            </a:lvl4pPr>
            <a:lvl5pPr marL="1828800" indent="0">
              <a:buNone/>
              <a:defRPr sz="1600" b="1">
                <a:latin typeface="Arial"/>
              </a:defRPr>
            </a:lvl5pPr>
          </a:lstStyle>
          <a:p>
            <a:pPr lvl="0">
              <a:defRPr/>
            </a:pPr>
            <a:r>
              <a:rPr lang="ru-RU"/>
              <a:t>Щелкните, чтобы изменить стили текста образца слайда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3 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167491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Arial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 bwMode="auto">
          <a:xfrm>
            <a:off x="1167491" y="2526318"/>
            <a:ext cx="3218688" cy="2828613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latin typeface="Arial"/>
              </a:defRPr>
            </a:lvl1pPr>
            <a:lvl2pPr marL="457200" indent="0">
              <a:buNone/>
              <a:defRPr sz="1800">
                <a:latin typeface="Arial"/>
              </a:defRPr>
            </a:lvl2pPr>
            <a:lvl3pPr marL="914400" indent="0">
              <a:buNone/>
              <a:defRPr sz="1600">
                <a:latin typeface="Arial"/>
              </a:defRPr>
            </a:lvl3pPr>
            <a:lvl4pPr marL="1371600" indent="0">
              <a:buNone/>
              <a:defRPr sz="1400">
                <a:latin typeface="Arial"/>
              </a:defRPr>
            </a:lvl4pPr>
            <a:lvl5pPr marL="1828800" indent="0">
              <a:buNone/>
              <a:defRPr sz="1400">
                <a:latin typeface="Arial"/>
              </a:defRPr>
            </a:lvl5pPr>
          </a:lstStyle>
          <a:p>
            <a:pPr lvl="0">
              <a:defRPr/>
            </a:pPr>
            <a:r>
              <a:rPr lang="ru-RU"/>
              <a:t>Щелкните, чтобы изменить стили текста образца слайда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Полилиния 3"/>
          <p:cNvSpPr/>
          <p:nvPr userDrawn="1"/>
        </p:nvSpPr>
        <p:spPr bwMode="auto">
          <a:xfrm rot="5400000">
            <a:off x="8580896" y="0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 extrusionOk="0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>
              <a:latin typeface="Arial"/>
            </a:endParaRPr>
          </a:p>
        </p:txBody>
      </p:sp>
      <p:sp>
        <p:nvSpPr>
          <p:cNvPr id="5" name="Полилиния 4"/>
          <p:cNvSpPr/>
          <p:nvPr userDrawn="1"/>
        </p:nvSpPr>
        <p:spPr bwMode="auto">
          <a:xfrm>
            <a:off x="-2364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 extrusionOk="0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>
              <a:latin typeface="Arial"/>
            </a:endParaRPr>
          </a:p>
        </p:txBody>
      </p:sp>
      <p:sp>
        <p:nvSpPr>
          <p:cNvPr id="6" name="Полилиния 5"/>
          <p:cNvSpPr/>
          <p:nvPr userDrawn="1"/>
        </p:nvSpPr>
        <p:spPr bwMode="auto">
          <a:xfrm rot="5400000" flipH="1">
            <a:off x="11258144" y="5924144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 extrusionOk="0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>
              <a:latin typeface="Arial"/>
            </a:endParaRPr>
          </a:p>
        </p:txBody>
      </p:sp>
      <p:grpSp>
        <p:nvGrpSpPr>
          <p:cNvPr id="9" name="Группа 8"/>
          <p:cNvGrpSpPr/>
          <p:nvPr userDrawn="1"/>
        </p:nvGrpSpPr>
        <p:grpSpPr bwMode="auto">
          <a:xfrm>
            <a:off x="2587417" y="5590903"/>
            <a:ext cx="1572380" cy="1267097"/>
            <a:chOff x="7413403" y="4976359"/>
            <a:chExt cx="2334986" cy="1881641"/>
          </a:xfrm>
        </p:grpSpPr>
        <p:sp>
          <p:nvSpPr>
            <p:cNvPr id="7" name="Полилиния 6"/>
            <p:cNvSpPr/>
            <p:nvPr userDrawn="1"/>
          </p:nvSpPr>
          <p:spPr bwMode="auto"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 extrusionOk="0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>
                <a:latin typeface="Arial"/>
              </a:endParaRPr>
            </a:p>
          </p:txBody>
        </p:sp>
        <p:sp>
          <p:nvSpPr>
            <p:cNvPr id="8" name="Полилиния 7"/>
            <p:cNvSpPr/>
            <p:nvPr userDrawn="1"/>
          </p:nvSpPr>
          <p:spPr bwMode="auto">
            <a:xfrm rot="16199998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 extrusionOk="0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>
                <a:latin typeface="Arial"/>
              </a:endParaRPr>
            </a:p>
          </p:txBody>
        </p:sp>
      </p:grpSp>
      <p:sp>
        <p:nvSpPr>
          <p:cNvPr id="10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381000" y="6356350"/>
            <a:ext cx="176711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2"/>
                </a:solidFill>
                <a:latin typeface="Arial"/>
              </a:defRPr>
            </a:lvl1pPr>
          </a:lstStyle>
          <a:p>
            <a:pPr>
              <a:defRPr/>
            </a:pPr>
            <a:fld id="{CC9795AB-410F-48CA-9846-ADEC74C363B3}" type="datetime1">
              <a:rPr lang="ru-RU"/>
              <a:t>21.12.2024</a:t>
            </a:fld>
            <a:endParaRPr lang="ru-RU"/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ru-RU"/>
              <a:t>ЗАГОЛОВОК ПРЕЗЕНТАЦИИ</a:t>
            </a:r>
            <a:endParaRPr/>
          </a:p>
        </p:txBody>
      </p:sp>
      <p:sp>
        <p:nvSpPr>
          <p:cNvPr id="13" name="Объект 2"/>
          <p:cNvSpPr>
            <a:spLocks noGrp="1"/>
          </p:cNvSpPr>
          <p:nvPr>
            <p:ph idx="10" hasCustomPrompt="1"/>
          </p:nvPr>
        </p:nvSpPr>
        <p:spPr bwMode="auto">
          <a:xfrm>
            <a:off x="4683787" y="2526318"/>
            <a:ext cx="3173279" cy="2828613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latin typeface="Arial"/>
              </a:defRPr>
            </a:lvl1pPr>
            <a:lvl2pPr marL="457200" indent="0">
              <a:buNone/>
              <a:defRPr sz="1800">
                <a:latin typeface="Arial"/>
              </a:defRPr>
            </a:lvl2pPr>
            <a:lvl3pPr marL="914400" indent="0">
              <a:buNone/>
              <a:defRPr sz="1600">
                <a:latin typeface="Arial"/>
              </a:defRPr>
            </a:lvl3pPr>
            <a:lvl4pPr marL="1371600" indent="0">
              <a:buNone/>
              <a:defRPr sz="1400">
                <a:latin typeface="Arial"/>
              </a:defRPr>
            </a:lvl4pPr>
            <a:lvl5pPr marL="1828800" indent="0">
              <a:buNone/>
              <a:defRPr sz="1400">
                <a:latin typeface="Arial"/>
              </a:defRPr>
            </a:lvl5pPr>
          </a:lstStyle>
          <a:p>
            <a:pPr lvl="0">
              <a:defRPr/>
            </a:pPr>
            <a:r>
              <a:rPr lang="ru-RU"/>
              <a:t>Щелкните, чтобы изменить стили текста образца слайда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4" name="Объект 2"/>
          <p:cNvSpPr>
            <a:spLocks noGrp="1"/>
          </p:cNvSpPr>
          <p:nvPr>
            <p:ph idx="11" hasCustomPrompt="1"/>
          </p:nvPr>
        </p:nvSpPr>
        <p:spPr bwMode="auto">
          <a:xfrm>
            <a:off x="1167493" y="2003804"/>
            <a:ext cx="3173278" cy="522514"/>
          </a:xfrm>
        </p:spPr>
        <p:txBody>
          <a:bodyPr rtlCol="0">
            <a:noAutofit/>
          </a:bodyPr>
          <a:lstStyle>
            <a:lvl1pPr marL="0" indent="0">
              <a:buNone/>
              <a:defRPr sz="2400" b="1">
                <a:latin typeface="Arial"/>
              </a:defRPr>
            </a:lvl1pPr>
            <a:lvl2pPr marL="457200" indent="0">
              <a:buNone/>
              <a:defRPr sz="2000" b="1">
                <a:latin typeface="Arial"/>
              </a:defRPr>
            </a:lvl2pPr>
            <a:lvl3pPr marL="914400" indent="0">
              <a:buNone/>
              <a:defRPr sz="1800" b="1">
                <a:latin typeface="Arial"/>
              </a:defRPr>
            </a:lvl3pPr>
            <a:lvl4pPr marL="1371600" indent="0">
              <a:buNone/>
              <a:defRPr sz="1600" b="1">
                <a:latin typeface="Arial"/>
              </a:defRPr>
            </a:lvl4pPr>
            <a:lvl5pPr marL="1828800" indent="0">
              <a:buNone/>
              <a:defRPr sz="1600" b="1">
                <a:latin typeface="Arial"/>
              </a:defRPr>
            </a:lvl5pPr>
          </a:lstStyle>
          <a:p>
            <a:pPr lvl="0">
              <a:defRPr/>
            </a:pPr>
            <a:r>
              <a:rPr lang="ru-RU"/>
              <a:t>Щелкните, чтобы изменить стили текста образца слайда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5" name="Объект 2"/>
          <p:cNvSpPr>
            <a:spLocks noGrp="1"/>
          </p:cNvSpPr>
          <p:nvPr>
            <p:ph idx="12" hasCustomPrompt="1"/>
          </p:nvPr>
        </p:nvSpPr>
        <p:spPr bwMode="auto">
          <a:xfrm>
            <a:off x="4683788" y="2003804"/>
            <a:ext cx="3173278" cy="522514"/>
          </a:xfrm>
        </p:spPr>
        <p:txBody>
          <a:bodyPr rtlCol="0">
            <a:noAutofit/>
          </a:bodyPr>
          <a:lstStyle>
            <a:lvl1pPr marL="0" indent="0">
              <a:buNone/>
              <a:defRPr sz="2400" b="1">
                <a:latin typeface="Arial"/>
              </a:defRPr>
            </a:lvl1pPr>
            <a:lvl2pPr marL="457200" indent="0">
              <a:buNone/>
              <a:defRPr sz="2000" b="1">
                <a:latin typeface="Arial"/>
              </a:defRPr>
            </a:lvl2pPr>
            <a:lvl3pPr marL="914400" indent="0">
              <a:buNone/>
              <a:defRPr sz="1800" b="1">
                <a:latin typeface="Arial"/>
              </a:defRPr>
            </a:lvl3pPr>
            <a:lvl4pPr marL="1371600" indent="0">
              <a:buNone/>
              <a:defRPr sz="1600" b="1">
                <a:latin typeface="Arial"/>
              </a:defRPr>
            </a:lvl4pPr>
            <a:lvl5pPr marL="1828800" indent="0">
              <a:buNone/>
              <a:defRPr sz="1600" b="1">
                <a:latin typeface="Arial"/>
              </a:defRPr>
            </a:lvl5pPr>
          </a:lstStyle>
          <a:p>
            <a:pPr lvl="0">
              <a:defRPr/>
            </a:pPr>
            <a:r>
              <a:rPr lang="ru-RU"/>
              <a:t>Щелкните, чтобы изменить стили текста образца слайда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6" name="Объект 2"/>
          <p:cNvSpPr>
            <a:spLocks noGrp="1"/>
          </p:cNvSpPr>
          <p:nvPr>
            <p:ph idx="13" hasCustomPrompt="1"/>
          </p:nvPr>
        </p:nvSpPr>
        <p:spPr bwMode="auto">
          <a:xfrm>
            <a:off x="8200082" y="2526318"/>
            <a:ext cx="3173279" cy="2828613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latin typeface="Arial"/>
              </a:defRPr>
            </a:lvl1pPr>
            <a:lvl2pPr marL="457200" indent="0">
              <a:buNone/>
              <a:defRPr sz="1800">
                <a:latin typeface="Arial"/>
              </a:defRPr>
            </a:lvl2pPr>
            <a:lvl3pPr marL="914400" indent="0">
              <a:buNone/>
              <a:defRPr sz="1600">
                <a:latin typeface="Arial"/>
              </a:defRPr>
            </a:lvl3pPr>
            <a:lvl4pPr marL="1371600" indent="0">
              <a:buNone/>
              <a:defRPr sz="1400">
                <a:latin typeface="Arial"/>
              </a:defRPr>
            </a:lvl4pPr>
            <a:lvl5pPr marL="1828800" indent="0">
              <a:buNone/>
              <a:defRPr sz="1400">
                <a:latin typeface="Arial"/>
              </a:defRPr>
            </a:lvl5pPr>
          </a:lstStyle>
          <a:p>
            <a:pPr lvl="0">
              <a:defRPr/>
            </a:pPr>
            <a:r>
              <a:rPr lang="ru-RU"/>
              <a:t>Щелкните, чтобы изменить стили текста образца слайда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7" name="Объект 2"/>
          <p:cNvSpPr>
            <a:spLocks noGrp="1"/>
          </p:cNvSpPr>
          <p:nvPr>
            <p:ph idx="14" hasCustomPrompt="1"/>
          </p:nvPr>
        </p:nvSpPr>
        <p:spPr bwMode="auto">
          <a:xfrm>
            <a:off x="8200083" y="2003804"/>
            <a:ext cx="3173278" cy="522514"/>
          </a:xfrm>
        </p:spPr>
        <p:txBody>
          <a:bodyPr rtlCol="0">
            <a:noAutofit/>
          </a:bodyPr>
          <a:lstStyle>
            <a:lvl1pPr marL="0" indent="0">
              <a:buNone/>
              <a:defRPr sz="2400" b="1">
                <a:latin typeface="Arial"/>
              </a:defRPr>
            </a:lvl1pPr>
            <a:lvl2pPr marL="457200" indent="0">
              <a:buNone/>
              <a:defRPr sz="2000" b="1">
                <a:latin typeface="Arial"/>
              </a:defRPr>
            </a:lvl2pPr>
            <a:lvl3pPr marL="914400" indent="0">
              <a:buNone/>
              <a:defRPr sz="1800" b="1">
                <a:latin typeface="Arial"/>
              </a:defRPr>
            </a:lvl3pPr>
            <a:lvl4pPr marL="1371600" indent="0">
              <a:buNone/>
              <a:defRPr sz="1600" b="1">
                <a:latin typeface="Arial"/>
              </a:defRPr>
            </a:lvl4pPr>
            <a:lvl5pPr marL="1828800" indent="0">
              <a:buNone/>
              <a:defRPr sz="1600" b="1">
                <a:latin typeface="Arial"/>
              </a:defRPr>
            </a:lvl5pPr>
          </a:lstStyle>
          <a:p>
            <a:pPr lvl="0">
              <a:defRPr/>
            </a:pPr>
            <a:r>
              <a:rPr lang="ru-RU"/>
              <a:t>Щелкните, чтобы изменить стили текста образца слайда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Arial"/>
              </a:defRPr>
            </a:lvl1pPr>
          </a:lstStyle>
          <a:p>
            <a:pPr>
              <a:defRPr/>
            </a:pPr>
            <a:fld id="{294A09A9-5501-47C1-A89A-A340965A2BE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Конец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167494" y="1122363"/>
            <a:ext cx="6220278" cy="2387600"/>
          </a:xfrm>
        </p:spPr>
        <p:txBody>
          <a:bodyPr rtlCol="0" anchor="b">
            <a:noAutofit/>
          </a:bodyPr>
          <a:lstStyle>
            <a:lvl1pPr algn="l">
              <a:defRPr sz="6000" b="1">
                <a:solidFill>
                  <a:srgbClr val="000C54"/>
                </a:solidFill>
                <a:latin typeface="Muller Medium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167493" y="3602038"/>
            <a:ext cx="6220277" cy="2247219"/>
          </a:xfrm>
        </p:spPr>
        <p:txBody>
          <a:bodyPr rtlCol="0">
            <a:noAutofit/>
          </a:bodyPr>
          <a:lstStyle>
            <a:lvl1pPr marL="0" indent="0" algn="l">
              <a:buNone/>
              <a:defRPr sz="2800">
                <a:solidFill>
                  <a:srgbClr val="000C54"/>
                </a:solidFill>
                <a:latin typeface="Muller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Прямоугольник 3"/>
          <p:cNvSpPr/>
          <p:nvPr userDrawn="1"/>
        </p:nvSpPr>
        <p:spPr bwMode="auto">
          <a:xfrm>
            <a:off x="8264426" y="0"/>
            <a:ext cx="3927574" cy="6858000"/>
          </a:xfrm>
          <a:prstGeom prst="rect">
            <a:avLst/>
          </a:prstGeom>
          <a:solidFill>
            <a:srgbClr val="E7E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Arial"/>
            </a:endParaRPr>
          </a:p>
        </p:txBody>
      </p:sp>
      <p:grpSp>
        <p:nvGrpSpPr>
          <p:cNvPr id="6" name="Группа 5"/>
          <p:cNvGrpSpPr/>
          <p:nvPr userDrawn="1"/>
        </p:nvGrpSpPr>
        <p:grpSpPr bwMode="auto">
          <a:xfrm>
            <a:off x="8264427" y="3685939"/>
            <a:ext cx="3927573" cy="3178856"/>
            <a:chOff x="9857014" y="13834"/>
            <a:chExt cx="2334986" cy="1881641"/>
          </a:xfrm>
        </p:grpSpPr>
        <p:sp>
          <p:nvSpPr>
            <p:cNvPr id="15" name="Полилиния 14"/>
            <p:cNvSpPr/>
            <p:nvPr userDrawn="1"/>
          </p:nvSpPr>
          <p:spPr bwMode="auto">
            <a:xfrm rot="5400000" flipH="1" flipV="1">
              <a:off x="10667433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 extrusionOk="0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rgbClr val="719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>
                <a:latin typeface="Arial"/>
              </a:endParaRPr>
            </a:p>
          </p:txBody>
        </p:sp>
        <p:sp>
          <p:nvSpPr>
            <p:cNvPr id="16" name="Полилиния 15"/>
            <p:cNvSpPr/>
            <p:nvPr userDrawn="1"/>
          </p:nvSpPr>
          <p:spPr bwMode="auto">
            <a:xfrm rot="16199998" flipV="1">
              <a:off x="9499940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 extrusionOk="0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rgbClr val="6E84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>
                <a:latin typeface="Arial"/>
              </a:endParaRPr>
            </a:p>
          </p:txBody>
        </p:sp>
      </p:grpSp>
      <p:sp>
        <p:nvSpPr>
          <p:cNvPr id="22" name="Полилиния 21"/>
          <p:cNvSpPr/>
          <p:nvPr userDrawn="1"/>
        </p:nvSpPr>
        <p:spPr bwMode="auto">
          <a:xfrm>
            <a:off x="0" y="-1"/>
            <a:ext cx="1167493" cy="1167493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 extrusionOk="0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rgbClr val="6E8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>
              <a:latin typeface="Arial"/>
            </a:endParaRPr>
          </a:p>
        </p:txBody>
      </p:sp>
      <p:sp>
        <p:nvSpPr>
          <p:cNvPr id="17" name="Полилиния 16"/>
          <p:cNvSpPr/>
          <p:nvPr userDrawn="1"/>
        </p:nvSpPr>
        <p:spPr bwMode="auto">
          <a:xfrm>
            <a:off x="10228214" y="-1"/>
            <a:ext cx="1963787" cy="3178856"/>
          </a:xfrm>
          <a:custGeom>
            <a:avLst/>
            <a:gdLst>
              <a:gd name="connsiteX0" fmla="*/ 0 w 1963787"/>
              <a:gd name="connsiteY0" fmla="*/ 0 h 3178856"/>
              <a:gd name="connsiteX1" fmla="*/ 1963787 w 1963787"/>
              <a:gd name="connsiteY1" fmla="*/ 0 h 3178856"/>
              <a:gd name="connsiteX2" fmla="*/ 1963787 w 1963787"/>
              <a:gd name="connsiteY2" fmla="*/ 1967129 h 3178856"/>
              <a:gd name="connsiteX3" fmla="*/ 1963787 w 1963787"/>
              <a:gd name="connsiteY3" fmla="*/ 2349671 h 3178856"/>
              <a:gd name="connsiteX4" fmla="*/ 1963787 w 1963787"/>
              <a:gd name="connsiteY4" fmla="*/ 3178856 h 3178856"/>
              <a:gd name="connsiteX5" fmla="*/ 1963753 w 1963787"/>
              <a:gd name="connsiteY5" fmla="*/ 3178856 h 3178856"/>
              <a:gd name="connsiteX6" fmla="*/ 1763002 w 1963787"/>
              <a:gd name="connsiteY6" fmla="*/ 3168629 h 3178856"/>
              <a:gd name="connsiteX7" fmla="*/ 0 w 1963787"/>
              <a:gd name="connsiteY7" fmla="*/ 1197921 h 3178856"/>
              <a:gd name="connsiteX8" fmla="*/ 0 w 1963787"/>
              <a:gd name="connsiteY8" fmla="*/ 1039961 h 3178856"/>
              <a:gd name="connsiteX9" fmla="*/ 0 w 1963787"/>
              <a:gd name="connsiteY9" fmla="*/ 0 h 317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63787" h="3178856" extrusionOk="0">
                <a:moveTo>
                  <a:pt x="0" y="0"/>
                </a:moveTo>
                <a:lnTo>
                  <a:pt x="1963787" y="0"/>
                </a:lnTo>
                <a:lnTo>
                  <a:pt x="1963787" y="1967129"/>
                </a:lnTo>
                <a:lnTo>
                  <a:pt x="1963787" y="2349671"/>
                </a:lnTo>
                <a:lnTo>
                  <a:pt x="1963787" y="3178856"/>
                </a:lnTo>
                <a:lnTo>
                  <a:pt x="1963753" y="3178856"/>
                </a:lnTo>
                <a:lnTo>
                  <a:pt x="1763002" y="3168629"/>
                </a:lnTo>
                <a:cubicBezTo>
                  <a:pt x="772749" y="3067186"/>
                  <a:pt x="0" y="2223585"/>
                  <a:pt x="0" y="1197921"/>
                </a:cubicBezTo>
                <a:lnTo>
                  <a:pt x="0" y="1039961"/>
                </a:lnTo>
                <a:lnTo>
                  <a:pt x="0" y="0"/>
                </a:lnTo>
                <a:close/>
              </a:path>
            </a:pathLst>
          </a:custGeom>
          <a:solidFill>
            <a:srgbClr val="719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 bwMode="auto">
          <a:xfrm>
            <a:off x="0" y="2286002"/>
            <a:ext cx="12208822" cy="4572000"/>
          </a:xfrm>
          <a:prstGeom prst="rect">
            <a:avLst/>
          </a:prstGeom>
          <a:solidFill>
            <a:srgbClr val="719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Arial"/>
            </a:endParaRPr>
          </a:p>
        </p:txBody>
      </p:sp>
      <p:sp>
        <p:nvSpPr>
          <p:cNvPr id="12" name="Полилиния 11"/>
          <p:cNvSpPr/>
          <p:nvPr userDrawn="1"/>
        </p:nvSpPr>
        <p:spPr bwMode="auto">
          <a:xfrm flipH="1">
            <a:off x="8597718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 extrusionOk="0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>
              <a:latin typeface="Arial"/>
            </a:endParaRPr>
          </a:p>
        </p:txBody>
      </p:sp>
      <p:sp>
        <p:nvSpPr>
          <p:cNvPr id="15" name="Полилиния 14"/>
          <p:cNvSpPr/>
          <p:nvPr userDrawn="1"/>
        </p:nvSpPr>
        <p:spPr bwMode="auto">
          <a:xfrm rot="5400000" flipH="1" flipV="1">
            <a:off x="10344100" y="438098"/>
            <a:ext cx="2285999" cy="1409800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 extrusionOk="0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rgbClr val="6E8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>
              <a:latin typeface="Arial"/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 bwMode="auto">
          <a:xfrm>
            <a:off x="814861" y="76835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solidFill>
                  <a:srgbClr val="000C54"/>
                </a:solidFill>
                <a:latin typeface="Muller Medium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 bwMode="auto">
          <a:xfrm>
            <a:off x="814861" y="2653167"/>
            <a:ext cx="9779183" cy="3436483"/>
          </a:xfrm>
        </p:spPr>
        <p:txBody>
          <a:bodyPr rtlCol="0">
            <a:no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1"/>
                </a:solidFill>
                <a:latin typeface="Muller Ligh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Щелкните, чтобы изменить стили текста образца слайда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 rtlCol="0">
            <a:noAutofit/>
          </a:bodyPr>
          <a:lstStyle>
            <a:lvl1pPr>
              <a:defRPr>
                <a:solidFill>
                  <a:schemeClr val="accent2"/>
                </a:solidFill>
                <a:latin typeface="Muller Light"/>
              </a:defRPr>
            </a:lvl1pPr>
          </a:lstStyle>
          <a:p>
            <a:pPr>
              <a:defRPr/>
            </a:pPr>
            <a:fld id="{4CF10B64-4894-4FFB-BDE7-65B80B76E8E3}" type="datetime1">
              <a:rPr lang="ru-RU"/>
              <a:t>21.12.2024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3547960" y="6356350"/>
            <a:ext cx="5096080" cy="365125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accent2"/>
                </a:solidFill>
                <a:latin typeface="Muller Light"/>
              </a:defRPr>
            </a:lvl1pPr>
          </a:lstStyle>
          <a:p>
            <a:pPr>
              <a:defRPr/>
            </a:pPr>
            <a:r>
              <a:rPr lang="ru-RU"/>
              <a:t>ЗАГОЛОВОК ПРЕЗЕНТАЦИИ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0206318" y="6356350"/>
            <a:ext cx="1604682" cy="365125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Muller Light"/>
              </a:defRPr>
            </a:lvl1pPr>
          </a:lstStyle>
          <a:p>
            <a:pPr>
              <a:defRPr/>
            </a:pPr>
            <a:fld id="{294A09A9-5501-47C1-A89A-A340965A2BE2}" type="slidenum">
              <a:rPr lang="ru-RU"/>
              <a:t>‹#›</a:t>
            </a:fld>
            <a:r>
              <a:rPr lang="en-US"/>
              <a:t>/14</a:t>
            </a:r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4D61660-1E37-6E6A-1435-8A55FE2ADD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423679" y="129394"/>
            <a:ext cx="1717356" cy="6568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" name="Полилиния 14"/>
          <p:cNvSpPr/>
          <p:nvPr userDrawn="1"/>
        </p:nvSpPr>
        <p:spPr bwMode="auto">
          <a:xfrm rot="5400000" flipH="1" flipV="1">
            <a:off x="10344100" y="438098"/>
            <a:ext cx="2285999" cy="1409800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 extrusionOk="0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rgbClr val="6E8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>
              <a:latin typeface="Arial"/>
            </a:endParaRPr>
          </a:p>
        </p:txBody>
      </p:sp>
      <p:sp>
        <p:nvSpPr>
          <p:cNvPr id="7" name="Прямоугольник 6"/>
          <p:cNvSpPr/>
          <p:nvPr userDrawn="1"/>
        </p:nvSpPr>
        <p:spPr bwMode="auto">
          <a:xfrm>
            <a:off x="0" y="933856"/>
            <a:ext cx="12208822" cy="5924146"/>
          </a:xfrm>
          <a:prstGeom prst="rect">
            <a:avLst/>
          </a:prstGeom>
          <a:solidFill>
            <a:srgbClr val="719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Arial"/>
            </a:endParaRPr>
          </a:p>
        </p:txBody>
      </p:sp>
      <p:sp>
        <p:nvSpPr>
          <p:cNvPr id="12" name="Полилиния 11"/>
          <p:cNvSpPr/>
          <p:nvPr userDrawn="1"/>
        </p:nvSpPr>
        <p:spPr bwMode="auto">
          <a:xfrm flipH="1">
            <a:off x="8597718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 extrusionOk="0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>
              <a:latin typeface="Arial"/>
            </a:endParaRPr>
          </a:p>
        </p:txBody>
      </p:sp>
      <p:sp>
        <p:nvSpPr>
          <p:cNvPr id="14" name="Полилиния 13"/>
          <p:cNvSpPr/>
          <p:nvPr userDrawn="1"/>
        </p:nvSpPr>
        <p:spPr bwMode="auto"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 extrusionOk="0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rgbClr val="6E8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>
              <a:latin typeface="Arial"/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 bwMode="auto">
          <a:xfrm>
            <a:off x="1167491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solidFill>
                  <a:srgbClr val="000C54"/>
                </a:solidFill>
                <a:latin typeface="Muller Medium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 bwMode="auto">
          <a:xfrm>
            <a:off x="1167491" y="2653167"/>
            <a:ext cx="9779183" cy="3436483"/>
          </a:xfrm>
        </p:spPr>
        <p:txBody>
          <a:bodyPr rtlCol="0">
            <a:no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1"/>
                </a:solidFill>
                <a:latin typeface="Muller Ligh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Щелкните, чтобы изменить стили текста образца слайда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 rtlCol="0">
            <a:noAutofit/>
          </a:bodyPr>
          <a:lstStyle>
            <a:lvl1pPr>
              <a:defRPr>
                <a:solidFill>
                  <a:schemeClr val="accent2"/>
                </a:solidFill>
                <a:latin typeface="Muller Light"/>
              </a:defRPr>
            </a:lvl1pPr>
          </a:lstStyle>
          <a:p>
            <a:pPr>
              <a:defRPr/>
            </a:pPr>
            <a:fld id="{4CF10B64-4894-4FFB-BDE7-65B80B76E8E3}" type="datetime1">
              <a:rPr lang="ru-RU"/>
              <a:t>21.12.2024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 rtlCol="0">
            <a:noAutofit/>
          </a:bodyPr>
          <a:lstStyle>
            <a:lvl1pPr>
              <a:defRPr>
                <a:solidFill>
                  <a:schemeClr val="accent2"/>
                </a:solidFill>
                <a:latin typeface="Muller Light"/>
              </a:defRPr>
            </a:lvl1pPr>
          </a:lstStyle>
          <a:p>
            <a:pPr>
              <a:defRPr/>
            </a:pPr>
            <a:r>
              <a:rPr lang="ru-RU"/>
              <a:t>ЗАГОЛОВОК ПРЕЗЕНТАЦИИ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0206318" y="6356350"/>
            <a:ext cx="1604682" cy="365125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Muller Light"/>
              </a:defRPr>
            </a:lvl1pPr>
          </a:lstStyle>
          <a:p>
            <a:pPr>
              <a:defRPr/>
            </a:pPr>
            <a:fld id="{294A09A9-5501-47C1-A89A-A340965A2BE2}" type="slidenum">
              <a:rPr lang="ru-RU"/>
              <a:t>‹#›</a:t>
            </a:fld>
            <a:r>
              <a:rPr lang="en-US"/>
              <a:t>/14</a:t>
            </a: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" name="Полилиния 22"/>
          <p:cNvSpPr/>
          <p:nvPr userDrawn="1"/>
        </p:nvSpPr>
        <p:spPr bwMode="auto">
          <a:xfrm>
            <a:off x="0" y="0"/>
            <a:ext cx="8025490" cy="6858000"/>
          </a:xfrm>
          <a:custGeom>
            <a:avLst/>
            <a:gdLst>
              <a:gd name="connsiteX0" fmla="*/ 0 w 8025490"/>
              <a:gd name="connsiteY0" fmla="*/ 0 h 6858000"/>
              <a:gd name="connsiteX1" fmla="*/ 4596490 w 8025490"/>
              <a:gd name="connsiteY1" fmla="*/ 0 h 6858000"/>
              <a:gd name="connsiteX2" fmla="*/ 8025490 w 8025490"/>
              <a:gd name="connsiteY2" fmla="*/ 3429000 h 6858000"/>
              <a:gd name="connsiteX3" fmla="*/ 4596490 w 8025490"/>
              <a:gd name="connsiteY3" fmla="*/ 6858000 h 6858000"/>
              <a:gd name="connsiteX4" fmla="*/ 0 w 802549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5490" h="6858000" extrusionOk="0">
                <a:moveTo>
                  <a:pt x="0" y="0"/>
                </a:moveTo>
                <a:lnTo>
                  <a:pt x="4596490" y="0"/>
                </a:lnTo>
                <a:cubicBezTo>
                  <a:pt x="6490274" y="0"/>
                  <a:pt x="8025490" y="1535216"/>
                  <a:pt x="8025490" y="3429000"/>
                </a:cubicBezTo>
                <a:cubicBezTo>
                  <a:pt x="8025490" y="5322784"/>
                  <a:pt x="6490274" y="6858000"/>
                  <a:pt x="4596490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rgbClr val="6E8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>
              <a:latin typeface="Arial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167494" y="1059400"/>
            <a:ext cx="6245912" cy="2387600"/>
          </a:xfrm>
        </p:spPr>
        <p:txBody>
          <a:bodyPr rtlCol="0" anchor="b">
            <a:noAutofit/>
          </a:bodyPr>
          <a:lstStyle>
            <a:lvl1pPr algn="l">
              <a:defRPr sz="6000" b="1">
                <a:solidFill>
                  <a:schemeClr val="bg1"/>
                </a:solidFill>
                <a:latin typeface="Muller Medium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167494" y="3539075"/>
            <a:ext cx="6245912" cy="1406101"/>
          </a:xfrm>
        </p:spPr>
        <p:txBody>
          <a:bodyPr rtlCol="0"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Muller 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grpSp>
        <p:nvGrpSpPr>
          <p:cNvPr id="6" name="Группа 5"/>
          <p:cNvGrpSpPr/>
          <p:nvPr userDrawn="1"/>
        </p:nvGrpSpPr>
        <p:grpSpPr bwMode="auto">
          <a:xfrm rot="16199998">
            <a:off x="8286528" y="2207195"/>
            <a:ext cx="3032351" cy="2443610"/>
            <a:chOff x="9857014" y="13834"/>
            <a:chExt cx="2334986" cy="1881641"/>
          </a:xfrm>
        </p:grpSpPr>
        <p:sp>
          <p:nvSpPr>
            <p:cNvPr id="15" name="Полилиния 14"/>
            <p:cNvSpPr/>
            <p:nvPr userDrawn="1"/>
          </p:nvSpPr>
          <p:spPr bwMode="auto">
            <a:xfrm rot="5400000" flipH="1" flipV="1">
              <a:off x="10667433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 extrusionOk="0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rgbClr val="719A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>
                <a:latin typeface="Arial"/>
              </a:endParaRPr>
            </a:p>
          </p:txBody>
        </p:sp>
        <p:sp>
          <p:nvSpPr>
            <p:cNvPr id="16" name="Полилиния 15"/>
            <p:cNvSpPr/>
            <p:nvPr userDrawn="1"/>
          </p:nvSpPr>
          <p:spPr bwMode="auto">
            <a:xfrm rot="16199998" flipV="1">
              <a:off x="9499940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 extrusionOk="0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rgbClr val="6E84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>
                <a:latin typeface="Arial"/>
              </a:endParaRPr>
            </a:p>
          </p:txBody>
        </p:sp>
      </p:grpSp>
      <p:sp>
        <p:nvSpPr>
          <p:cNvPr id="17" name="Полилиния 16"/>
          <p:cNvSpPr/>
          <p:nvPr userDrawn="1"/>
        </p:nvSpPr>
        <p:spPr bwMode="auto"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 extrusionOk="0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rgbClr val="719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>
              <a:latin typeface="Arial"/>
            </a:endParaRPr>
          </a:p>
        </p:txBody>
      </p:sp>
      <p:sp>
        <p:nvSpPr>
          <p:cNvPr id="18" name="Полилиния 17"/>
          <p:cNvSpPr/>
          <p:nvPr userDrawn="1"/>
        </p:nvSpPr>
        <p:spPr bwMode="auto"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 extrusionOk="0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rgbClr val="719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Диаграмм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167491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solidFill>
                  <a:srgbClr val="000C54"/>
                </a:solidFill>
                <a:latin typeface="Muller Medium"/>
                <a:cs typeface="Arial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 bwMode="auto">
          <a:xfrm>
            <a:off x="1167493" y="2087561"/>
            <a:ext cx="9779182" cy="3366815"/>
          </a:xfrm>
        </p:spPr>
        <p:txBody>
          <a:bodyPr rtlCol="0">
            <a:noAutofit/>
          </a:bodyPr>
          <a:lstStyle>
            <a:lvl1pPr marL="0" indent="0">
              <a:buNone/>
              <a:defRPr>
                <a:latin typeface="Arial"/>
              </a:defRPr>
            </a:lvl1pPr>
            <a:lvl2pPr marL="457200" indent="0">
              <a:buNone/>
              <a:defRPr>
                <a:latin typeface="Arial"/>
              </a:defRPr>
            </a:lvl2pPr>
            <a:lvl3pPr marL="914400" indent="0">
              <a:buNone/>
              <a:defRPr>
                <a:latin typeface="Arial"/>
              </a:defRPr>
            </a:lvl3pPr>
            <a:lvl4pPr marL="1371600" indent="0">
              <a:buNone/>
              <a:defRPr>
                <a:latin typeface="Arial"/>
              </a:defRPr>
            </a:lvl4pPr>
            <a:lvl5pPr marL="1828800" indent="0">
              <a:buNone/>
              <a:defRPr>
                <a:latin typeface="Arial"/>
              </a:defRPr>
            </a:lvl5pPr>
          </a:lstStyle>
          <a:p>
            <a:pPr lvl="0">
              <a:defRPr/>
            </a:pPr>
            <a:r>
              <a:rPr lang="ru-RU"/>
              <a:t>Щелкните, чтобы изменить стили текста образца слайда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Полилиния 3"/>
          <p:cNvSpPr/>
          <p:nvPr userDrawn="1"/>
        </p:nvSpPr>
        <p:spPr bwMode="auto"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 extrusionOk="0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rgbClr val="6E8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>
              <a:latin typeface="Arial"/>
            </a:endParaRPr>
          </a:p>
        </p:txBody>
      </p:sp>
      <p:sp>
        <p:nvSpPr>
          <p:cNvPr id="5" name="Полилиния 4"/>
          <p:cNvSpPr/>
          <p:nvPr userDrawn="1"/>
        </p:nvSpPr>
        <p:spPr bwMode="auto">
          <a:xfrm rot="5400000" flipH="1">
            <a:off x="1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 extrusionOk="0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rgbClr val="6E8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>
              <a:latin typeface="Arial"/>
            </a:endParaRPr>
          </a:p>
        </p:txBody>
      </p:sp>
      <p:sp>
        <p:nvSpPr>
          <p:cNvPr id="10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2"/>
                </a:solidFill>
                <a:latin typeface="Muller Light"/>
                <a:cs typeface="Arial"/>
              </a:defRPr>
            </a:lvl1pPr>
          </a:lstStyle>
          <a:p>
            <a:pPr>
              <a:defRPr/>
            </a:pPr>
            <a:fld id="{AA622BEB-CCB4-472D-B609-F635858DEB35}" type="datetime1">
              <a:rPr lang="ru-RU"/>
              <a:t>21.12.2024</a:t>
            </a:fld>
            <a:endParaRPr lang="ru-RU"/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Muller Light"/>
                <a:cs typeface="Arial"/>
              </a:defRPr>
            </a:lvl1pPr>
          </a:lstStyle>
          <a:p>
            <a:pPr>
              <a:defRPr/>
            </a:pPr>
            <a:r>
              <a:rPr lang="ru-RU"/>
              <a:t>ЗАГОЛОВОК ПРЕЗЕНТАЦИИ</a:t>
            </a:r>
            <a:endParaRPr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Muller Light"/>
                <a:cs typeface="Arial"/>
              </a:defRPr>
            </a:lvl1pPr>
          </a:lstStyle>
          <a:p>
            <a:pPr>
              <a:defRPr/>
            </a:pPr>
            <a:fld id="{294A09A9-5501-47C1-A89A-A340965A2BE2}" type="slidenum">
              <a:rPr lang="ru-RU"/>
              <a:t>‹#›</a:t>
            </a:fld>
            <a:r>
              <a:rPr lang="en-US"/>
              <a:t>/14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Диаграмма 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 userDrawn="1"/>
        </p:nvGrpSpPr>
        <p:grpSpPr bwMode="auto">
          <a:xfrm rot="16199998">
            <a:off x="10772261" y="152641"/>
            <a:ext cx="1572380" cy="1267097"/>
            <a:chOff x="7413403" y="4976359"/>
            <a:chExt cx="2334986" cy="1881641"/>
          </a:xfrm>
        </p:grpSpPr>
        <p:sp>
          <p:nvSpPr>
            <p:cNvPr id="13" name="Полилиния 12"/>
            <p:cNvSpPr/>
            <p:nvPr userDrawn="1"/>
          </p:nvSpPr>
          <p:spPr bwMode="auto"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 extrusionOk="0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>
                <a:latin typeface="Arial"/>
              </a:endParaRPr>
            </a:p>
          </p:txBody>
        </p:sp>
        <p:sp>
          <p:nvSpPr>
            <p:cNvPr id="14" name="Полилиния 13"/>
            <p:cNvSpPr/>
            <p:nvPr userDrawn="1"/>
          </p:nvSpPr>
          <p:spPr bwMode="auto">
            <a:xfrm rot="16199998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 extrusionOk="0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ru-RU">
                <a:latin typeface="Arial"/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167491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Arial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 bwMode="auto">
          <a:xfrm>
            <a:off x="1167493" y="2087563"/>
            <a:ext cx="9779182" cy="3366813"/>
          </a:xfrm>
        </p:spPr>
        <p:txBody>
          <a:bodyPr rtlCol="0">
            <a:noAutofit/>
          </a:bodyPr>
          <a:lstStyle>
            <a:lvl1pPr marL="0" indent="0">
              <a:buNone/>
              <a:defRPr>
                <a:latin typeface="Arial"/>
              </a:defRPr>
            </a:lvl1pPr>
            <a:lvl2pPr marL="457200" indent="0">
              <a:buNone/>
              <a:defRPr>
                <a:latin typeface="Arial"/>
              </a:defRPr>
            </a:lvl2pPr>
            <a:lvl3pPr marL="914400" indent="0">
              <a:buNone/>
              <a:defRPr>
                <a:latin typeface="Arial"/>
              </a:defRPr>
            </a:lvl3pPr>
            <a:lvl4pPr marL="1371600" indent="0">
              <a:buNone/>
              <a:defRPr>
                <a:latin typeface="Arial"/>
              </a:defRPr>
            </a:lvl4pPr>
            <a:lvl5pPr marL="1828800" indent="0">
              <a:buNone/>
              <a:defRPr>
                <a:latin typeface="Arial"/>
              </a:defRPr>
            </a:lvl5pPr>
          </a:lstStyle>
          <a:p>
            <a:pPr lvl="0">
              <a:defRPr/>
            </a:pPr>
            <a:r>
              <a:rPr lang="ru-RU"/>
              <a:t>Щелкните, чтобы изменить стили текста образца слайда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10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Arial"/>
              </a:defRPr>
            </a:lvl1pPr>
          </a:lstStyle>
          <a:p>
            <a:pPr>
              <a:defRPr/>
            </a:pPr>
            <a:fld id="{394BDF86-EBB6-4ADC-A9ED-CAB5C9EB0915}" type="datetime1">
              <a:rPr lang="ru-RU"/>
              <a:t>21.12.2024</a:t>
            </a:fld>
            <a:endParaRPr lang="ru-RU"/>
          </a:p>
        </p:txBody>
      </p:sp>
      <p:sp>
        <p:nvSpPr>
          <p:cNvPr id="11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ru-RU"/>
              <a:t>ЗАГОЛОВОК ПРЕЗЕНТАЦИИ</a:t>
            </a:r>
            <a:endParaRPr/>
          </a:p>
        </p:txBody>
      </p:sp>
      <p:sp>
        <p:nvSpPr>
          <p:cNvPr id="12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Arial"/>
              </a:defRPr>
            </a:lvl1pPr>
          </a:lstStyle>
          <a:p>
            <a:pPr>
              <a:defRPr/>
            </a:pPr>
            <a:fld id="{294A09A9-5501-47C1-A89A-A340965A2BE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Цитата">
    <p:bg>
      <p:bgPr>
        <a:solidFill>
          <a:srgbClr val="719A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798721" y="1684338"/>
            <a:ext cx="8594558" cy="2810460"/>
          </a:xfrm>
        </p:spPr>
        <p:txBody>
          <a:bodyPr rtlCol="0">
            <a:noAutofit/>
          </a:bodyPr>
          <a:lstStyle>
            <a:lvl1pPr algn="ctr">
              <a:lnSpc>
                <a:spcPct val="100000"/>
              </a:lnSpc>
              <a:defRPr sz="4600">
                <a:solidFill>
                  <a:schemeClr val="bg1"/>
                </a:solidFill>
                <a:latin typeface="Muller Medium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381000" y="519405"/>
            <a:ext cx="1364297" cy="1094521"/>
          </a:xfrm>
        </p:spPr>
        <p:txBody>
          <a:bodyPr rtlCol="0">
            <a:noAutofit/>
          </a:bodyPr>
          <a:lstStyle>
            <a:lvl1pPr marL="0" indent="0" algn="ctr">
              <a:buNone/>
              <a:defRPr sz="23900" b="1">
                <a:solidFill>
                  <a:srgbClr val="EAF0F6"/>
                </a:solidFill>
                <a:latin typeface="Arial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Tenorite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Tenorite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Tenorite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Tenorite"/>
              </a:defRPr>
            </a:lvl5pPr>
          </a:lstStyle>
          <a:p>
            <a:pPr lvl="0">
              <a:defRPr/>
            </a:pPr>
            <a:r>
              <a:rPr lang="ru-RU"/>
              <a:t>“</a:t>
            </a:r>
            <a:endParaRPr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6881813" y="4494213"/>
            <a:ext cx="3511550" cy="679450"/>
          </a:xfrm>
        </p:spPr>
        <p:txBody>
          <a:bodyPr rtlCol="0">
            <a:no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  <a:latin typeface="Arial"/>
              </a:defRPr>
            </a:lvl1pPr>
            <a:lvl2pPr marL="457200" indent="0" algn="r">
              <a:buNone/>
              <a:defRPr sz="1800">
                <a:solidFill>
                  <a:schemeClr val="bg1"/>
                </a:solidFill>
                <a:latin typeface="Tenorite"/>
              </a:defRPr>
            </a:lvl2pPr>
            <a:lvl3pPr marL="914400" indent="0" algn="r">
              <a:buNone/>
              <a:defRPr sz="1600">
                <a:solidFill>
                  <a:schemeClr val="bg1"/>
                </a:solidFill>
                <a:latin typeface="Tenorite"/>
              </a:defRPr>
            </a:lvl3pPr>
            <a:lvl4pPr marL="1371600" indent="0" algn="r">
              <a:buNone/>
              <a:defRPr sz="1400">
                <a:solidFill>
                  <a:schemeClr val="bg1"/>
                </a:solidFill>
                <a:latin typeface="Tenorite"/>
              </a:defRPr>
            </a:lvl4pPr>
            <a:lvl5pPr marL="1828800" indent="0" algn="r">
              <a:buNone/>
              <a:defRPr sz="1400">
                <a:solidFill>
                  <a:schemeClr val="bg1"/>
                </a:solidFill>
                <a:latin typeface="Tenorite"/>
              </a:defRPr>
            </a:lvl5pPr>
          </a:lstStyle>
          <a:p>
            <a:pPr lvl="0">
              <a:defRPr/>
            </a:pPr>
            <a:r>
              <a:rPr lang="ru-RU"/>
              <a:t>Щелкните, чтобы изменить стили текста образца слайда</a:t>
            </a:r>
            <a:endParaRPr/>
          </a:p>
        </p:txBody>
      </p:sp>
      <p:sp>
        <p:nvSpPr>
          <p:cNvPr id="9" name="Текст 7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10609104" y="3399692"/>
            <a:ext cx="1364297" cy="1094521"/>
          </a:xfrm>
          <a:prstGeom prst="rect">
            <a:avLst/>
          </a:prstGeom>
          <a:solidFill>
            <a:srgbClr val="719AFF"/>
          </a:solidFill>
        </p:spPr>
        <p:txBody>
          <a:bodyPr rtlCol="0">
            <a:noAutofit/>
          </a:bodyPr>
          <a:lstStyle>
            <a:lvl1pPr marL="0" indent="0" algn="ctr">
              <a:buNone/>
              <a:defRPr sz="23900" b="1">
                <a:solidFill>
                  <a:srgbClr val="EAF0F6"/>
                </a:solidFill>
                <a:latin typeface="Arial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Tenorite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Tenorite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Tenorite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Tenorite"/>
              </a:defRPr>
            </a:lvl5pPr>
          </a:lstStyle>
          <a:p>
            <a:pPr lvl="0">
              <a:defRPr/>
            </a:pPr>
            <a:r>
              <a:rPr lang="ru-RU"/>
              <a:t>”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 rtlCol="0">
            <a:noAutofit/>
          </a:bodyPr>
          <a:lstStyle>
            <a:lvl1pPr>
              <a:defRPr>
                <a:solidFill>
                  <a:schemeClr val="accent2"/>
                </a:solidFill>
                <a:latin typeface="Arial"/>
              </a:defRPr>
            </a:lvl1pPr>
          </a:lstStyle>
          <a:p>
            <a:pPr>
              <a:defRPr/>
            </a:pPr>
            <a:fld id="{F854085F-E0D9-42B4-8B4A-5D9D10CCBC54}" type="datetime1">
              <a:rPr lang="ru-RU"/>
              <a:t>21.12.2024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 rtlCol="0">
            <a:noAutofit/>
          </a:bodyPr>
          <a:lstStyle>
            <a:lvl1pPr>
              <a:defRPr>
                <a:solidFill>
                  <a:schemeClr val="accent2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ru-RU"/>
              <a:t>ЗАГОЛОВОК ПРЕЗЕНТАЦИИ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 rtlCol="0">
            <a:noAutofit/>
          </a:bodyPr>
          <a:lstStyle>
            <a:lvl1pPr>
              <a:defRPr>
                <a:solidFill>
                  <a:schemeClr val="accent2"/>
                </a:solidFill>
                <a:latin typeface="Arial"/>
              </a:defRPr>
            </a:lvl1pPr>
          </a:lstStyle>
          <a:p>
            <a:pPr>
              <a:defRPr/>
            </a:pPr>
            <a:fld id="{294A09A9-5501-47C1-A89A-A340965A2BE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Команд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" name="Полилиния 18"/>
          <p:cNvSpPr/>
          <p:nvPr userDrawn="1"/>
        </p:nvSpPr>
        <p:spPr bwMode="auto">
          <a:xfrm rot="16199998" flipV="1">
            <a:off x="9499940" y="355410"/>
            <a:ext cx="1881641" cy="1167493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 extrusionOk="0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rgbClr val="6E8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>
              <a:latin typeface="Arial"/>
            </a:endParaRPr>
          </a:p>
        </p:txBody>
      </p:sp>
      <p:sp>
        <p:nvSpPr>
          <p:cNvPr id="28" name="Полилиния 27"/>
          <p:cNvSpPr/>
          <p:nvPr userDrawn="1"/>
        </p:nvSpPr>
        <p:spPr bwMode="auto">
          <a:xfrm flipV="1">
            <a:off x="9857012" y="3651505"/>
            <a:ext cx="1325563" cy="1325563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 extrusionOk="0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rgbClr val="6E8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>
              <a:latin typeface="Arial"/>
            </a:endParaRPr>
          </a:p>
        </p:txBody>
      </p:sp>
      <p:sp>
        <p:nvSpPr>
          <p:cNvPr id="29" name="Полилиния 28"/>
          <p:cNvSpPr/>
          <p:nvPr userDrawn="1"/>
        </p:nvSpPr>
        <p:spPr bwMode="auto">
          <a:xfrm flipH="1" flipV="1">
            <a:off x="9857013" y="4976359"/>
            <a:ext cx="1167494" cy="1881641"/>
          </a:xfrm>
          <a:custGeom>
            <a:avLst/>
            <a:gdLst>
              <a:gd name="connsiteX0" fmla="*/ 1167473 w 1167494"/>
              <a:gd name="connsiteY0" fmla="*/ 0 h 1881641"/>
              <a:gd name="connsiteX1" fmla="*/ 1167493 w 1167494"/>
              <a:gd name="connsiteY1" fmla="*/ 0 h 1881641"/>
              <a:gd name="connsiteX2" fmla="*/ 1167493 w 1167494"/>
              <a:gd name="connsiteY2" fmla="*/ 714148 h 1881641"/>
              <a:gd name="connsiteX3" fmla="*/ 1166666 w 1167494"/>
              <a:gd name="connsiteY3" fmla="*/ 730534 h 1881641"/>
              <a:gd name="connsiteX4" fmla="*/ 1167494 w 1167494"/>
              <a:gd name="connsiteY4" fmla="*/ 730534 h 1881641"/>
              <a:gd name="connsiteX5" fmla="*/ 1167494 w 1167494"/>
              <a:gd name="connsiteY5" fmla="*/ 1378059 h 1881641"/>
              <a:gd name="connsiteX6" fmla="*/ 1167493 w 1167494"/>
              <a:gd name="connsiteY6" fmla="*/ 1378059 h 1881641"/>
              <a:gd name="connsiteX7" fmla="*/ 1167493 w 1167494"/>
              <a:gd name="connsiteY7" fmla="*/ 1881641 h 1881641"/>
              <a:gd name="connsiteX8" fmla="*/ 0 w 1167494"/>
              <a:gd name="connsiteY8" fmla="*/ 1881641 h 1881641"/>
              <a:gd name="connsiteX9" fmla="*/ 0 w 1167494"/>
              <a:gd name="connsiteY9" fmla="*/ 1234116 h 1881641"/>
              <a:gd name="connsiteX10" fmla="*/ 0 w 1167494"/>
              <a:gd name="connsiteY10" fmla="*/ 1167492 h 1881641"/>
              <a:gd name="connsiteX11" fmla="*/ 1048124 w 1167494"/>
              <a:gd name="connsiteY11" fmla="*/ 6027 h 188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494" h="1881641" extrusionOk="0">
                <a:moveTo>
                  <a:pt x="1167473" y="0"/>
                </a:moveTo>
                <a:lnTo>
                  <a:pt x="1167493" y="0"/>
                </a:lnTo>
                <a:lnTo>
                  <a:pt x="1167493" y="714148"/>
                </a:lnTo>
                <a:lnTo>
                  <a:pt x="1166666" y="730534"/>
                </a:lnTo>
                <a:lnTo>
                  <a:pt x="1167494" y="730534"/>
                </a:lnTo>
                <a:lnTo>
                  <a:pt x="1167494" y="1378059"/>
                </a:lnTo>
                <a:lnTo>
                  <a:pt x="1167493" y="1378059"/>
                </a:lnTo>
                <a:lnTo>
                  <a:pt x="1167493" y="1881641"/>
                </a:lnTo>
                <a:lnTo>
                  <a:pt x="0" y="1881641"/>
                </a:lnTo>
                <a:lnTo>
                  <a:pt x="0" y="1234116"/>
                </a:lnTo>
                <a:lnTo>
                  <a:pt x="0" y="1167492"/>
                </a:lnTo>
                <a:cubicBezTo>
                  <a:pt x="0" y="563002"/>
                  <a:pt x="459408" y="65814"/>
                  <a:pt x="1048124" y="6027"/>
                </a:cubicBezTo>
                <a:close/>
              </a:path>
            </a:pathLst>
          </a:custGeom>
          <a:solidFill>
            <a:srgbClr val="719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>
              <a:latin typeface="Arial"/>
            </a:endParaRPr>
          </a:p>
        </p:txBody>
      </p:sp>
      <p:sp>
        <p:nvSpPr>
          <p:cNvPr id="30" name="Прямоугольник 29"/>
          <p:cNvSpPr/>
          <p:nvPr userDrawn="1"/>
        </p:nvSpPr>
        <p:spPr bwMode="auto">
          <a:xfrm>
            <a:off x="0" y="-1664"/>
            <a:ext cx="9857012" cy="6859664"/>
          </a:xfrm>
          <a:prstGeom prst="rect">
            <a:avLst/>
          </a:prstGeom>
          <a:solidFill>
            <a:srgbClr val="E7EEF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latin typeface="Arial"/>
            </a:endParaRPr>
          </a:p>
        </p:txBody>
      </p:sp>
      <p:sp>
        <p:nvSpPr>
          <p:cNvPr id="31" name="Заголовок 1"/>
          <p:cNvSpPr>
            <a:spLocks noGrp="1"/>
          </p:cNvSpPr>
          <p:nvPr>
            <p:ph type="title"/>
          </p:nvPr>
        </p:nvSpPr>
        <p:spPr bwMode="auto">
          <a:xfrm>
            <a:off x="750430" y="381000"/>
            <a:ext cx="8401624" cy="1325563"/>
          </a:xfrm>
        </p:spPr>
        <p:txBody>
          <a:bodyPr lIns="0" rtlCol="0" anchor="b">
            <a:noAutofit/>
          </a:bodyPr>
          <a:lstStyle>
            <a:lvl1pPr>
              <a:defRPr sz="4800" b="1">
                <a:latin typeface="Muller Medium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6" name="Рисунок 23"/>
          <p:cNvSpPr>
            <a:spLocks noGrp="1"/>
          </p:cNvSpPr>
          <p:nvPr>
            <p:ph type="pic" sz="quarter" idx="13"/>
          </p:nvPr>
        </p:nvSpPr>
        <p:spPr bwMode="auto">
          <a:xfrm>
            <a:off x="750429" y="2227758"/>
            <a:ext cx="1200373" cy="12012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0" name="Текст 28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2123351" y="2426400"/>
            <a:ext cx="2281237" cy="347661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>
                <a:solidFill>
                  <a:schemeClr val="tx1"/>
                </a:solidFill>
                <a:latin typeface="Arial"/>
              </a:defRPr>
            </a:lvl1pPr>
          </a:lstStyle>
          <a:p>
            <a:pPr lvl="0">
              <a:defRPr/>
            </a:pPr>
            <a:r>
              <a:rPr lang="ru-RU"/>
              <a:t>Имя</a:t>
            </a:r>
            <a:endParaRPr/>
          </a:p>
        </p:txBody>
      </p:sp>
      <p:sp>
        <p:nvSpPr>
          <p:cNvPr id="11" name="Текст 28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2123350" y="2811646"/>
            <a:ext cx="2281237" cy="347661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>
                <a:solidFill>
                  <a:schemeClr val="tx1"/>
                </a:solidFill>
                <a:latin typeface="Arial"/>
              </a:defRPr>
            </a:lvl1pPr>
          </a:lstStyle>
          <a:p>
            <a:pPr lvl="0">
              <a:defRPr/>
            </a:pPr>
            <a:r>
              <a:rPr lang="ru-RU"/>
              <a:t>Должность</a:t>
            </a:r>
            <a:endParaRPr/>
          </a:p>
        </p:txBody>
      </p:sp>
      <p:sp>
        <p:nvSpPr>
          <p:cNvPr id="7" name="Рисунок 23"/>
          <p:cNvSpPr>
            <a:spLocks noGrp="1"/>
          </p:cNvSpPr>
          <p:nvPr>
            <p:ph type="pic" sz="quarter" idx="14"/>
          </p:nvPr>
        </p:nvSpPr>
        <p:spPr bwMode="auto">
          <a:xfrm>
            <a:off x="5495813" y="2227758"/>
            <a:ext cx="1200373" cy="12012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2" name="Текст 28"/>
          <p:cNvSpPr>
            <a:spLocks noGrp="1"/>
          </p:cNvSpPr>
          <p:nvPr>
            <p:ph type="body" sz="quarter" idx="19" hasCustomPrompt="1"/>
          </p:nvPr>
        </p:nvSpPr>
        <p:spPr bwMode="auto">
          <a:xfrm>
            <a:off x="6870817" y="2422565"/>
            <a:ext cx="2281237" cy="347661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>
                <a:solidFill>
                  <a:schemeClr val="tx1"/>
                </a:solidFill>
                <a:latin typeface="Arial"/>
              </a:defRPr>
            </a:lvl1pPr>
          </a:lstStyle>
          <a:p>
            <a:pPr lvl="0">
              <a:defRPr/>
            </a:pPr>
            <a:r>
              <a:rPr lang="ru-RU"/>
              <a:t>Имя</a:t>
            </a:r>
            <a:endParaRPr/>
          </a:p>
        </p:txBody>
      </p:sp>
      <p:sp>
        <p:nvSpPr>
          <p:cNvPr id="13" name="Текст 28"/>
          <p:cNvSpPr>
            <a:spLocks noGrp="1"/>
          </p:cNvSpPr>
          <p:nvPr>
            <p:ph type="body" sz="quarter" idx="20" hasCustomPrompt="1"/>
          </p:nvPr>
        </p:nvSpPr>
        <p:spPr bwMode="auto">
          <a:xfrm>
            <a:off x="6870816" y="2807811"/>
            <a:ext cx="2281237" cy="347661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>
                <a:solidFill>
                  <a:schemeClr val="tx1"/>
                </a:solidFill>
                <a:latin typeface="Arial"/>
              </a:defRPr>
            </a:lvl1pPr>
          </a:lstStyle>
          <a:p>
            <a:pPr lvl="0">
              <a:defRPr/>
            </a:pPr>
            <a:r>
              <a:rPr lang="ru-RU"/>
              <a:t>Должность</a:t>
            </a:r>
            <a:endParaRPr/>
          </a:p>
        </p:txBody>
      </p:sp>
      <p:sp>
        <p:nvSpPr>
          <p:cNvPr id="8" name="Рисунок 23"/>
          <p:cNvSpPr>
            <a:spLocks noGrp="1"/>
          </p:cNvSpPr>
          <p:nvPr>
            <p:ph type="pic" sz="quarter" idx="15"/>
          </p:nvPr>
        </p:nvSpPr>
        <p:spPr bwMode="auto">
          <a:xfrm>
            <a:off x="750429" y="4254273"/>
            <a:ext cx="1200373" cy="12012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4" name="Текст 28"/>
          <p:cNvSpPr>
            <a:spLocks noGrp="1"/>
          </p:cNvSpPr>
          <p:nvPr>
            <p:ph type="body" sz="quarter" idx="21" hasCustomPrompt="1"/>
          </p:nvPr>
        </p:nvSpPr>
        <p:spPr bwMode="auto">
          <a:xfrm>
            <a:off x="2123351" y="4498793"/>
            <a:ext cx="2281237" cy="347661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>
                <a:solidFill>
                  <a:schemeClr val="tx1"/>
                </a:solidFill>
                <a:latin typeface="Arial"/>
              </a:defRPr>
            </a:lvl1pPr>
          </a:lstStyle>
          <a:p>
            <a:pPr lvl="0">
              <a:defRPr/>
            </a:pPr>
            <a:r>
              <a:rPr lang="ru-RU"/>
              <a:t>Имя</a:t>
            </a:r>
            <a:endParaRPr/>
          </a:p>
        </p:txBody>
      </p:sp>
      <p:sp>
        <p:nvSpPr>
          <p:cNvPr id="15" name="Текст 28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2123350" y="4884039"/>
            <a:ext cx="2281237" cy="347661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>
                <a:solidFill>
                  <a:schemeClr val="tx1"/>
                </a:solidFill>
                <a:latin typeface="Arial"/>
              </a:defRPr>
            </a:lvl1pPr>
          </a:lstStyle>
          <a:p>
            <a:pPr lvl="0">
              <a:defRPr/>
            </a:pPr>
            <a:r>
              <a:rPr lang="ru-RU"/>
              <a:t>Должность</a:t>
            </a:r>
            <a:endParaRPr/>
          </a:p>
        </p:txBody>
      </p:sp>
      <p:sp>
        <p:nvSpPr>
          <p:cNvPr id="9" name="Рисунок 23"/>
          <p:cNvSpPr>
            <a:spLocks noGrp="1"/>
          </p:cNvSpPr>
          <p:nvPr>
            <p:ph type="pic" sz="quarter" idx="16"/>
          </p:nvPr>
        </p:nvSpPr>
        <p:spPr bwMode="auto">
          <a:xfrm>
            <a:off x="5495813" y="4254273"/>
            <a:ext cx="1200373" cy="12012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16" name="Текст 28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6870817" y="4498793"/>
            <a:ext cx="2281237" cy="347661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>
                <a:solidFill>
                  <a:schemeClr val="tx1"/>
                </a:solidFill>
                <a:latin typeface="Arial"/>
              </a:defRPr>
            </a:lvl1pPr>
          </a:lstStyle>
          <a:p>
            <a:pPr lvl="0">
              <a:defRPr/>
            </a:pPr>
            <a:r>
              <a:rPr lang="ru-RU"/>
              <a:t>Имя</a:t>
            </a:r>
            <a:endParaRPr/>
          </a:p>
        </p:txBody>
      </p:sp>
      <p:sp>
        <p:nvSpPr>
          <p:cNvPr id="17" name="Текст 28"/>
          <p:cNvSpPr>
            <a:spLocks noGrp="1"/>
          </p:cNvSpPr>
          <p:nvPr>
            <p:ph type="body" sz="quarter" idx="24" hasCustomPrompt="1"/>
          </p:nvPr>
        </p:nvSpPr>
        <p:spPr bwMode="auto">
          <a:xfrm>
            <a:off x="6870816" y="4884039"/>
            <a:ext cx="2281237" cy="347661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>
                <a:solidFill>
                  <a:schemeClr val="tx1"/>
                </a:solidFill>
                <a:latin typeface="Arial"/>
              </a:defRPr>
            </a:lvl1pPr>
          </a:lstStyle>
          <a:p>
            <a:pPr lvl="0">
              <a:defRPr/>
            </a:pPr>
            <a:r>
              <a:rPr lang="ru-RU"/>
              <a:t>Должность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>
          <a:xfrm>
            <a:off x="381000" y="6356350"/>
            <a:ext cx="1569803" cy="365125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Muller Light"/>
              </a:defRPr>
            </a:lvl1pPr>
          </a:lstStyle>
          <a:p>
            <a:pPr>
              <a:defRPr/>
            </a:pPr>
            <a:fld id="{3ECADA73-BD12-4162-9517-72763EDBEE86}" type="datetime1">
              <a:rPr lang="ru-RU"/>
              <a:t>21.12.2024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>
          <a:xfrm>
            <a:off x="2871106" y="6356350"/>
            <a:ext cx="4114800" cy="365125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Muller Light"/>
                <a:cs typeface="Arial"/>
              </a:defRPr>
            </a:lvl1pPr>
          </a:lstStyle>
          <a:p>
            <a:pPr>
              <a:defRPr/>
            </a:pPr>
            <a:r>
              <a:rPr lang="ru-RU"/>
              <a:t>ЗАГОЛОВОК ПРЕЗЕНТАЦИИ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332334" y="6356350"/>
            <a:ext cx="1167495" cy="365125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Muller Light"/>
              </a:defRPr>
            </a:lvl1pPr>
          </a:lstStyle>
          <a:p>
            <a:pPr>
              <a:defRPr/>
            </a:pPr>
            <a:fld id="{294A09A9-5501-47C1-A89A-A340965A2BE2}" type="slidenum">
              <a:rPr lang="ru-RU"/>
              <a:t>‹#›</a:t>
            </a:fld>
            <a:r>
              <a:rPr lang="en-US"/>
              <a:t>/14</a:t>
            </a:r>
            <a:endParaRPr lang="ru-RU"/>
          </a:p>
        </p:txBody>
      </p:sp>
      <p:sp>
        <p:nvSpPr>
          <p:cNvPr id="21" name="Полилиния 20"/>
          <p:cNvSpPr/>
          <p:nvPr userDrawn="1"/>
        </p:nvSpPr>
        <p:spPr bwMode="auto">
          <a:xfrm flipH="1">
            <a:off x="10866436" y="1879977"/>
            <a:ext cx="1325563" cy="1325563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 extrusionOk="0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rgbClr val="6E8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>
              <a:latin typeface="Arial"/>
            </a:endParaRPr>
          </a:p>
        </p:txBody>
      </p:sp>
      <p:sp>
        <p:nvSpPr>
          <p:cNvPr id="25" name="Полилиния 24"/>
          <p:cNvSpPr/>
          <p:nvPr userDrawn="1"/>
        </p:nvSpPr>
        <p:spPr bwMode="auto">
          <a:xfrm>
            <a:off x="11024507" y="-1664"/>
            <a:ext cx="1167494" cy="1881641"/>
          </a:xfrm>
          <a:custGeom>
            <a:avLst/>
            <a:gdLst>
              <a:gd name="connsiteX0" fmla="*/ 1167473 w 1167494"/>
              <a:gd name="connsiteY0" fmla="*/ 0 h 1881641"/>
              <a:gd name="connsiteX1" fmla="*/ 1167493 w 1167494"/>
              <a:gd name="connsiteY1" fmla="*/ 0 h 1881641"/>
              <a:gd name="connsiteX2" fmla="*/ 1167493 w 1167494"/>
              <a:gd name="connsiteY2" fmla="*/ 714148 h 1881641"/>
              <a:gd name="connsiteX3" fmla="*/ 1166666 w 1167494"/>
              <a:gd name="connsiteY3" fmla="*/ 730534 h 1881641"/>
              <a:gd name="connsiteX4" fmla="*/ 1167494 w 1167494"/>
              <a:gd name="connsiteY4" fmla="*/ 730534 h 1881641"/>
              <a:gd name="connsiteX5" fmla="*/ 1167494 w 1167494"/>
              <a:gd name="connsiteY5" fmla="*/ 1378059 h 1881641"/>
              <a:gd name="connsiteX6" fmla="*/ 1167493 w 1167494"/>
              <a:gd name="connsiteY6" fmla="*/ 1378059 h 1881641"/>
              <a:gd name="connsiteX7" fmla="*/ 1167493 w 1167494"/>
              <a:gd name="connsiteY7" fmla="*/ 1881641 h 1881641"/>
              <a:gd name="connsiteX8" fmla="*/ 0 w 1167494"/>
              <a:gd name="connsiteY8" fmla="*/ 1881641 h 1881641"/>
              <a:gd name="connsiteX9" fmla="*/ 0 w 1167494"/>
              <a:gd name="connsiteY9" fmla="*/ 1234116 h 1881641"/>
              <a:gd name="connsiteX10" fmla="*/ 0 w 1167494"/>
              <a:gd name="connsiteY10" fmla="*/ 1167492 h 1881641"/>
              <a:gd name="connsiteX11" fmla="*/ 1048124 w 1167494"/>
              <a:gd name="connsiteY11" fmla="*/ 6027 h 188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494" h="1881641" extrusionOk="0">
                <a:moveTo>
                  <a:pt x="1167473" y="0"/>
                </a:moveTo>
                <a:lnTo>
                  <a:pt x="1167493" y="0"/>
                </a:lnTo>
                <a:lnTo>
                  <a:pt x="1167493" y="714148"/>
                </a:lnTo>
                <a:lnTo>
                  <a:pt x="1166666" y="730534"/>
                </a:lnTo>
                <a:lnTo>
                  <a:pt x="1167494" y="730534"/>
                </a:lnTo>
                <a:lnTo>
                  <a:pt x="1167494" y="1378059"/>
                </a:lnTo>
                <a:lnTo>
                  <a:pt x="1167493" y="1378059"/>
                </a:lnTo>
                <a:lnTo>
                  <a:pt x="1167493" y="1881641"/>
                </a:lnTo>
                <a:lnTo>
                  <a:pt x="0" y="1881641"/>
                </a:lnTo>
                <a:lnTo>
                  <a:pt x="0" y="1234116"/>
                </a:lnTo>
                <a:lnTo>
                  <a:pt x="0" y="1167492"/>
                </a:lnTo>
                <a:cubicBezTo>
                  <a:pt x="0" y="563002"/>
                  <a:pt x="459408" y="65814"/>
                  <a:pt x="1048124" y="6027"/>
                </a:cubicBezTo>
                <a:close/>
              </a:path>
            </a:pathLst>
          </a:custGeom>
          <a:solidFill>
            <a:srgbClr val="719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>
              <a:latin typeface="Arial"/>
            </a:endParaRPr>
          </a:p>
        </p:txBody>
      </p:sp>
      <p:sp>
        <p:nvSpPr>
          <p:cNvPr id="26" name="Овал 25"/>
          <p:cNvSpPr/>
          <p:nvPr userDrawn="1"/>
        </p:nvSpPr>
        <p:spPr bwMode="auto">
          <a:xfrm>
            <a:off x="10334091" y="2737752"/>
            <a:ext cx="1380830" cy="1380830"/>
          </a:xfrm>
          <a:prstGeom prst="ellipse">
            <a:avLst/>
          </a:prstGeom>
          <a:solidFill>
            <a:srgbClr val="719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defRPr/>
            </a:pPr>
            <a:endParaRPr lang="ru-RU">
              <a:latin typeface="Arial"/>
            </a:endParaRPr>
          </a:p>
        </p:txBody>
      </p:sp>
      <p:sp>
        <p:nvSpPr>
          <p:cNvPr id="27" name="Полилиния 26"/>
          <p:cNvSpPr/>
          <p:nvPr userDrawn="1"/>
        </p:nvSpPr>
        <p:spPr bwMode="auto">
          <a:xfrm rot="16199998" flipH="1">
            <a:off x="10667432" y="5333432"/>
            <a:ext cx="1881641" cy="1167493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 extrusionOk="0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rgbClr val="6E84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ru-RU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Вся команда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" name="Заголовок 1"/>
          <p:cNvSpPr>
            <a:spLocks noGrp="1"/>
          </p:cNvSpPr>
          <p:nvPr>
            <p:ph type="title"/>
          </p:nvPr>
        </p:nvSpPr>
        <p:spPr bwMode="auto">
          <a:xfrm>
            <a:off x="750430" y="381000"/>
            <a:ext cx="10678142" cy="1325563"/>
          </a:xfrm>
        </p:spPr>
        <p:txBody>
          <a:bodyPr lIns="0" rtlCol="0" anchor="b">
            <a:noAutofit/>
          </a:bodyPr>
          <a:lstStyle>
            <a:lvl1pPr>
              <a:defRPr sz="4800" b="1">
                <a:latin typeface="Arial"/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6" name="Рисунок 23"/>
          <p:cNvSpPr>
            <a:spLocks noGrp="1"/>
          </p:cNvSpPr>
          <p:nvPr>
            <p:ph type="pic" sz="quarter" idx="13"/>
          </p:nvPr>
        </p:nvSpPr>
        <p:spPr bwMode="auto">
          <a:xfrm>
            <a:off x="750429" y="2068734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31" name="Текст 28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750430" y="2994545"/>
            <a:ext cx="2281237" cy="347661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>
                <a:solidFill>
                  <a:schemeClr val="tx1"/>
                </a:solidFill>
                <a:latin typeface="Arial"/>
              </a:defRPr>
            </a:lvl1pPr>
          </a:lstStyle>
          <a:p>
            <a:pPr lvl="0">
              <a:defRPr/>
            </a:pPr>
            <a:r>
              <a:rPr lang="ru-RU"/>
              <a:t>Имя</a:t>
            </a:r>
            <a:endParaRPr/>
          </a:p>
        </p:txBody>
      </p:sp>
      <p:sp>
        <p:nvSpPr>
          <p:cNvPr id="32" name="Текст 28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750429" y="3379791"/>
            <a:ext cx="2281237" cy="347661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>
                <a:solidFill>
                  <a:schemeClr val="tx1"/>
                </a:solidFill>
                <a:latin typeface="Arial"/>
              </a:defRPr>
            </a:lvl1pPr>
          </a:lstStyle>
          <a:p>
            <a:pPr lvl="0">
              <a:defRPr/>
            </a:pPr>
            <a:r>
              <a:rPr lang="ru-RU"/>
              <a:t>Должность</a:t>
            </a:r>
            <a:endParaRPr/>
          </a:p>
        </p:txBody>
      </p:sp>
      <p:sp>
        <p:nvSpPr>
          <p:cNvPr id="33" name="Рисунок 23"/>
          <p:cNvSpPr>
            <a:spLocks noGrp="1"/>
          </p:cNvSpPr>
          <p:nvPr>
            <p:ph type="pic" sz="quarter" idx="28"/>
          </p:nvPr>
        </p:nvSpPr>
        <p:spPr bwMode="auto">
          <a:xfrm>
            <a:off x="3549397" y="2068734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34" name="Текст 28"/>
          <p:cNvSpPr>
            <a:spLocks noGrp="1"/>
          </p:cNvSpPr>
          <p:nvPr>
            <p:ph type="body" sz="quarter" idx="29" hasCustomPrompt="1"/>
          </p:nvPr>
        </p:nvSpPr>
        <p:spPr bwMode="auto">
          <a:xfrm>
            <a:off x="3549398" y="2994545"/>
            <a:ext cx="2281237" cy="347661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>
                <a:solidFill>
                  <a:schemeClr val="tx1"/>
                </a:solidFill>
                <a:latin typeface="Arial"/>
              </a:defRPr>
            </a:lvl1pPr>
          </a:lstStyle>
          <a:p>
            <a:pPr lvl="0">
              <a:defRPr/>
            </a:pPr>
            <a:r>
              <a:rPr lang="ru-RU"/>
              <a:t>Имя</a:t>
            </a:r>
            <a:endParaRPr/>
          </a:p>
        </p:txBody>
      </p:sp>
      <p:sp>
        <p:nvSpPr>
          <p:cNvPr id="35" name="Текст 28"/>
          <p:cNvSpPr>
            <a:spLocks noGrp="1"/>
          </p:cNvSpPr>
          <p:nvPr>
            <p:ph type="body" sz="quarter" idx="30" hasCustomPrompt="1"/>
          </p:nvPr>
        </p:nvSpPr>
        <p:spPr bwMode="auto">
          <a:xfrm>
            <a:off x="3549397" y="3379791"/>
            <a:ext cx="2281237" cy="347661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>
                <a:solidFill>
                  <a:schemeClr val="tx1"/>
                </a:solidFill>
                <a:latin typeface="Arial"/>
              </a:defRPr>
            </a:lvl1pPr>
          </a:lstStyle>
          <a:p>
            <a:pPr lvl="0">
              <a:defRPr/>
            </a:pPr>
            <a:r>
              <a:rPr lang="ru-RU"/>
              <a:t>Должность</a:t>
            </a:r>
            <a:endParaRPr/>
          </a:p>
        </p:txBody>
      </p:sp>
      <p:sp>
        <p:nvSpPr>
          <p:cNvPr id="36" name="Рисунок 23"/>
          <p:cNvSpPr>
            <a:spLocks noGrp="1"/>
          </p:cNvSpPr>
          <p:nvPr>
            <p:ph type="pic" sz="quarter" idx="31"/>
          </p:nvPr>
        </p:nvSpPr>
        <p:spPr bwMode="auto">
          <a:xfrm>
            <a:off x="6348367" y="2068734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37" name="Текст 28"/>
          <p:cNvSpPr>
            <a:spLocks noGrp="1"/>
          </p:cNvSpPr>
          <p:nvPr>
            <p:ph type="body" sz="quarter" idx="32" hasCustomPrompt="1"/>
          </p:nvPr>
        </p:nvSpPr>
        <p:spPr bwMode="auto">
          <a:xfrm>
            <a:off x="6348368" y="2994545"/>
            <a:ext cx="2281237" cy="347661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>
                <a:solidFill>
                  <a:schemeClr val="tx1"/>
                </a:solidFill>
                <a:latin typeface="Arial"/>
              </a:defRPr>
            </a:lvl1pPr>
          </a:lstStyle>
          <a:p>
            <a:pPr lvl="0">
              <a:defRPr/>
            </a:pPr>
            <a:r>
              <a:rPr lang="ru-RU"/>
              <a:t>Имя</a:t>
            </a:r>
            <a:endParaRPr/>
          </a:p>
        </p:txBody>
      </p:sp>
      <p:sp>
        <p:nvSpPr>
          <p:cNvPr id="38" name="Текст 28"/>
          <p:cNvSpPr>
            <a:spLocks noGrp="1"/>
          </p:cNvSpPr>
          <p:nvPr>
            <p:ph type="body" sz="quarter" idx="33" hasCustomPrompt="1"/>
          </p:nvPr>
        </p:nvSpPr>
        <p:spPr bwMode="auto">
          <a:xfrm>
            <a:off x="6348367" y="3379791"/>
            <a:ext cx="2281237" cy="347661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>
                <a:solidFill>
                  <a:schemeClr val="tx1"/>
                </a:solidFill>
                <a:latin typeface="Arial"/>
              </a:defRPr>
            </a:lvl1pPr>
          </a:lstStyle>
          <a:p>
            <a:pPr lvl="0">
              <a:defRPr/>
            </a:pPr>
            <a:r>
              <a:rPr lang="ru-RU"/>
              <a:t>Должность</a:t>
            </a:r>
            <a:endParaRPr/>
          </a:p>
        </p:txBody>
      </p:sp>
      <p:sp>
        <p:nvSpPr>
          <p:cNvPr id="39" name="Рисунок 23"/>
          <p:cNvSpPr>
            <a:spLocks noGrp="1"/>
          </p:cNvSpPr>
          <p:nvPr>
            <p:ph type="pic" sz="quarter" idx="34"/>
          </p:nvPr>
        </p:nvSpPr>
        <p:spPr bwMode="auto">
          <a:xfrm>
            <a:off x="9147335" y="2068734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40" name="Текст 28"/>
          <p:cNvSpPr>
            <a:spLocks noGrp="1"/>
          </p:cNvSpPr>
          <p:nvPr>
            <p:ph type="body" sz="quarter" idx="35" hasCustomPrompt="1"/>
          </p:nvPr>
        </p:nvSpPr>
        <p:spPr bwMode="auto">
          <a:xfrm>
            <a:off x="9147336" y="2994545"/>
            <a:ext cx="2281237" cy="347661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>
                <a:solidFill>
                  <a:schemeClr val="tx1"/>
                </a:solidFill>
                <a:latin typeface="Arial"/>
              </a:defRPr>
            </a:lvl1pPr>
          </a:lstStyle>
          <a:p>
            <a:pPr lvl="0">
              <a:defRPr/>
            </a:pPr>
            <a:r>
              <a:rPr lang="ru-RU"/>
              <a:t>Имя</a:t>
            </a:r>
            <a:endParaRPr/>
          </a:p>
        </p:txBody>
      </p:sp>
      <p:sp>
        <p:nvSpPr>
          <p:cNvPr id="41" name="Текст 28"/>
          <p:cNvSpPr>
            <a:spLocks noGrp="1"/>
          </p:cNvSpPr>
          <p:nvPr>
            <p:ph type="body" sz="quarter" idx="36" hasCustomPrompt="1"/>
          </p:nvPr>
        </p:nvSpPr>
        <p:spPr bwMode="auto">
          <a:xfrm>
            <a:off x="9147335" y="3379791"/>
            <a:ext cx="2281237" cy="347661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>
                <a:solidFill>
                  <a:schemeClr val="tx1"/>
                </a:solidFill>
                <a:latin typeface="Arial"/>
              </a:defRPr>
            </a:lvl1pPr>
          </a:lstStyle>
          <a:p>
            <a:pPr lvl="0">
              <a:defRPr/>
            </a:pPr>
            <a:r>
              <a:rPr lang="ru-RU"/>
              <a:t>Должность</a:t>
            </a:r>
            <a:endParaRPr/>
          </a:p>
        </p:txBody>
      </p:sp>
      <p:sp>
        <p:nvSpPr>
          <p:cNvPr id="42" name="Рисунок 23"/>
          <p:cNvSpPr>
            <a:spLocks noGrp="1"/>
          </p:cNvSpPr>
          <p:nvPr>
            <p:ph type="pic" sz="quarter" idx="37"/>
          </p:nvPr>
        </p:nvSpPr>
        <p:spPr bwMode="auto">
          <a:xfrm>
            <a:off x="750429" y="4118551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43" name="Текст 28"/>
          <p:cNvSpPr>
            <a:spLocks noGrp="1"/>
          </p:cNvSpPr>
          <p:nvPr>
            <p:ph type="body" sz="quarter" idx="38" hasCustomPrompt="1"/>
          </p:nvPr>
        </p:nvSpPr>
        <p:spPr bwMode="auto">
          <a:xfrm>
            <a:off x="750430" y="5044361"/>
            <a:ext cx="2281237" cy="347661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>
                <a:solidFill>
                  <a:schemeClr val="tx1"/>
                </a:solidFill>
                <a:latin typeface="Arial"/>
              </a:defRPr>
            </a:lvl1pPr>
          </a:lstStyle>
          <a:p>
            <a:pPr lvl="0">
              <a:defRPr/>
            </a:pPr>
            <a:r>
              <a:rPr lang="ru-RU"/>
              <a:t>Имя</a:t>
            </a:r>
            <a:endParaRPr/>
          </a:p>
        </p:txBody>
      </p:sp>
      <p:sp>
        <p:nvSpPr>
          <p:cNvPr id="44" name="Текст 28"/>
          <p:cNvSpPr>
            <a:spLocks noGrp="1"/>
          </p:cNvSpPr>
          <p:nvPr>
            <p:ph type="body" sz="quarter" idx="39" hasCustomPrompt="1"/>
          </p:nvPr>
        </p:nvSpPr>
        <p:spPr bwMode="auto">
          <a:xfrm>
            <a:off x="750429" y="5429608"/>
            <a:ext cx="2281237" cy="347661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>
                <a:solidFill>
                  <a:schemeClr val="tx1"/>
                </a:solidFill>
                <a:latin typeface="Arial"/>
              </a:defRPr>
            </a:lvl1pPr>
          </a:lstStyle>
          <a:p>
            <a:pPr lvl="0">
              <a:defRPr/>
            </a:pPr>
            <a:r>
              <a:rPr lang="ru-RU"/>
              <a:t>Должность</a:t>
            </a:r>
            <a:endParaRPr/>
          </a:p>
        </p:txBody>
      </p:sp>
      <p:sp>
        <p:nvSpPr>
          <p:cNvPr id="45" name="Рисунок 23"/>
          <p:cNvSpPr>
            <a:spLocks noGrp="1"/>
          </p:cNvSpPr>
          <p:nvPr>
            <p:ph type="pic" sz="quarter" idx="40"/>
          </p:nvPr>
        </p:nvSpPr>
        <p:spPr bwMode="auto">
          <a:xfrm>
            <a:off x="3549397" y="4118551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46" name="Текст 28"/>
          <p:cNvSpPr>
            <a:spLocks noGrp="1"/>
          </p:cNvSpPr>
          <p:nvPr>
            <p:ph type="body" sz="quarter" idx="41" hasCustomPrompt="1"/>
          </p:nvPr>
        </p:nvSpPr>
        <p:spPr bwMode="auto">
          <a:xfrm>
            <a:off x="3549398" y="5044361"/>
            <a:ext cx="2281237" cy="347661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>
                <a:solidFill>
                  <a:schemeClr val="tx1"/>
                </a:solidFill>
                <a:latin typeface="Arial"/>
              </a:defRPr>
            </a:lvl1pPr>
          </a:lstStyle>
          <a:p>
            <a:pPr lvl="0">
              <a:defRPr/>
            </a:pPr>
            <a:r>
              <a:rPr lang="ru-RU"/>
              <a:t>Имя</a:t>
            </a:r>
            <a:endParaRPr/>
          </a:p>
        </p:txBody>
      </p:sp>
      <p:sp>
        <p:nvSpPr>
          <p:cNvPr id="47" name="Текст 28"/>
          <p:cNvSpPr>
            <a:spLocks noGrp="1"/>
          </p:cNvSpPr>
          <p:nvPr>
            <p:ph type="body" sz="quarter" idx="42" hasCustomPrompt="1"/>
          </p:nvPr>
        </p:nvSpPr>
        <p:spPr bwMode="auto">
          <a:xfrm>
            <a:off x="3549397" y="5429608"/>
            <a:ext cx="2281237" cy="347661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>
                <a:solidFill>
                  <a:schemeClr val="tx1"/>
                </a:solidFill>
                <a:latin typeface="Arial"/>
              </a:defRPr>
            </a:lvl1pPr>
          </a:lstStyle>
          <a:p>
            <a:pPr lvl="0">
              <a:defRPr/>
            </a:pPr>
            <a:r>
              <a:rPr lang="ru-RU"/>
              <a:t>Должность</a:t>
            </a:r>
            <a:endParaRPr/>
          </a:p>
        </p:txBody>
      </p:sp>
      <p:sp>
        <p:nvSpPr>
          <p:cNvPr id="48" name="Рисунок 23"/>
          <p:cNvSpPr>
            <a:spLocks noGrp="1"/>
          </p:cNvSpPr>
          <p:nvPr>
            <p:ph type="pic" sz="quarter" idx="43"/>
          </p:nvPr>
        </p:nvSpPr>
        <p:spPr bwMode="auto">
          <a:xfrm>
            <a:off x="6348367" y="4118551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49" name="Текст 28"/>
          <p:cNvSpPr>
            <a:spLocks noGrp="1"/>
          </p:cNvSpPr>
          <p:nvPr>
            <p:ph type="body" sz="quarter" idx="44" hasCustomPrompt="1"/>
          </p:nvPr>
        </p:nvSpPr>
        <p:spPr bwMode="auto">
          <a:xfrm>
            <a:off x="6348368" y="5044361"/>
            <a:ext cx="2281237" cy="347661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>
                <a:solidFill>
                  <a:schemeClr val="tx1"/>
                </a:solidFill>
                <a:latin typeface="Arial"/>
              </a:defRPr>
            </a:lvl1pPr>
          </a:lstStyle>
          <a:p>
            <a:pPr lvl="0">
              <a:defRPr/>
            </a:pPr>
            <a:r>
              <a:rPr lang="ru-RU"/>
              <a:t>Имя</a:t>
            </a:r>
            <a:endParaRPr/>
          </a:p>
        </p:txBody>
      </p:sp>
      <p:sp>
        <p:nvSpPr>
          <p:cNvPr id="50" name="Текст 28"/>
          <p:cNvSpPr>
            <a:spLocks noGrp="1"/>
          </p:cNvSpPr>
          <p:nvPr>
            <p:ph type="body" sz="quarter" idx="45" hasCustomPrompt="1"/>
          </p:nvPr>
        </p:nvSpPr>
        <p:spPr bwMode="auto">
          <a:xfrm>
            <a:off x="6348367" y="5429608"/>
            <a:ext cx="2281237" cy="347661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>
                <a:solidFill>
                  <a:schemeClr val="tx1"/>
                </a:solidFill>
                <a:latin typeface="Arial"/>
              </a:defRPr>
            </a:lvl1pPr>
          </a:lstStyle>
          <a:p>
            <a:pPr lvl="0">
              <a:defRPr/>
            </a:pPr>
            <a:r>
              <a:rPr lang="ru-RU"/>
              <a:t>Должность</a:t>
            </a:r>
            <a:endParaRPr/>
          </a:p>
        </p:txBody>
      </p:sp>
      <p:sp>
        <p:nvSpPr>
          <p:cNvPr id="51" name="Рисунок 23"/>
          <p:cNvSpPr>
            <a:spLocks noGrp="1"/>
          </p:cNvSpPr>
          <p:nvPr>
            <p:ph type="pic" sz="quarter" idx="46"/>
          </p:nvPr>
        </p:nvSpPr>
        <p:spPr bwMode="auto">
          <a:xfrm>
            <a:off x="9147335" y="4118551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ru-RU"/>
              <a:t>Вставка рисунка</a:t>
            </a:r>
            <a:endParaRPr/>
          </a:p>
        </p:txBody>
      </p:sp>
      <p:sp>
        <p:nvSpPr>
          <p:cNvPr id="52" name="Текст 28"/>
          <p:cNvSpPr>
            <a:spLocks noGrp="1"/>
          </p:cNvSpPr>
          <p:nvPr>
            <p:ph type="body" sz="quarter" idx="47" hasCustomPrompt="1"/>
          </p:nvPr>
        </p:nvSpPr>
        <p:spPr bwMode="auto">
          <a:xfrm>
            <a:off x="9147336" y="5044361"/>
            <a:ext cx="2281237" cy="347661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>
                <a:solidFill>
                  <a:schemeClr val="tx1"/>
                </a:solidFill>
                <a:latin typeface="Arial"/>
              </a:defRPr>
            </a:lvl1pPr>
          </a:lstStyle>
          <a:p>
            <a:pPr lvl="0">
              <a:defRPr/>
            </a:pPr>
            <a:r>
              <a:rPr lang="ru-RU"/>
              <a:t>Имя</a:t>
            </a:r>
            <a:endParaRPr/>
          </a:p>
        </p:txBody>
      </p:sp>
      <p:sp>
        <p:nvSpPr>
          <p:cNvPr id="53" name="Текст 28"/>
          <p:cNvSpPr>
            <a:spLocks noGrp="1"/>
          </p:cNvSpPr>
          <p:nvPr>
            <p:ph type="body" sz="quarter" idx="48" hasCustomPrompt="1"/>
          </p:nvPr>
        </p:nvSpPr>
        <p:spPr bwMode="auto">
          <a:xfrm>
            <a:off x="9147335" y="5429608"/>
            <a:ext cx="2281237" cy="347661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>
                <a:solidFill>
                  <a:schemeClr val="tx1"/>
                </a:solidFill>
                <a:latin typeface="Arial"/>
              </a:defRPr>
            </a:lvl1pPr>
          </a:lstStyle>
          <a:p>
            <a:pPr lvl="0">
              <a:defRPr/>
            </a:pPr>
            <a:r>
              <a:rPr lang="ru-RU"/>
              <a:t>Должность</a:t>
            </a:r>
            <a:endParaRPr/>
          </a:p>
        </p:txBody>
      </p:sp>
      <p:sp>
        <p:nvSpPr>
          <p:cNvPr id="18" name="Дата 17"/>
          <p:cNvSpPr>
            <a:spLocks noGrp="1"/>
          </p:cNvSpPr>
          <p:nvPr>
            <p:ph type="dt" sz="half" idx="25"/>
          </p:nvPr>
        </p:nvSpPr>
        <p:spPr bwMode="auto"/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Arial"/>
              </a:defRPr>
            </a:lvl1pPr>
          </a:lstStyle>
          <a:p>
            <a:pPr>
              <a:defRPr/>
            </a:pPr>
            <a:fld id="{00567EE6-F454-4EB6-B4FA-2D2EA2079CE5}" type="datetime1">
              <a:rPr lang="ru-RU"/>
              <a:t>21.12.2024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26"/>
          </p:nvPr>
        </p:nvSpPr>
        <p:spPr bwMode="auto"/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ru-RU"/>
              <a:t>НАЗВАНИЕ ПРЕЗЕНТАЦИИ</a:t>
            </a:r>
            <a:endParaRPr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27"/>
          </p:nvPr>
        </p:nvSpPr>
        <p:spPr bwMode="auto"/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Arial"/>
              </a:defRPr>
            </a:lvl1pPr>
          </a:lstStyle>
          <a:p>
            <a:pPr>
              <a:defRPr/>
            </a:pPr>
            <a:fld id="{294A09A9-5501-47C1-A89A-A340965A2BE2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>
              <a:defRPr/>
            </a:pPr>
            <a:r>
              <a:rPr lang="ru-RU"/>
              <a:t>Щелкните, чтобы изменить стили текста образца слайда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2"/>
                </a:solidFill>
                <a:latin typeface="Arial"/>
              </a:defRPr>
            </a:lvl1pPr>
          </a:lstStyle>
          <a:p>
            <a:pPr>
              <a:defRPr/>
            </a:pPr>
            <a:fld id="{E28107DB-A728-4EA7-8791-A75B3D59127C}" type="datetime1">
              <a:rPr lang="ru-RU"/>
              <a:t>21.12.2024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tx2"/>
                </a:solidFill>
                <a:latin typeface="Arial"/>
              </a:defRPr>
            </a:lvl1pPr>
          </a:lstStyle>
          <a:p>
            <a:pPr>
              <a:defRPr/>
            </a:pPr>
            <a:r>
              <a:rPr lang="ru-RU"/>
              <a:t>ЗАГОЛОВОК ПРЕЗЕНТАЦИИ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Arial"/>
              </a:defRPr>
            </a:lvl1pPr>
          </a:lstStyle>
          <a:p>
            <a:pPr>
              <a:defRPr/>
            </a:pPr>
            <a:fld id="{294A09A9-5501-47C1-A89A-A340965A2BE2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Arial"/>
          <a:ea typeface="+mn-ea"/>
          <a:cs typeface="Arial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004932" y="1236839"/>
            <a:ext cx="8829948" cy="2387599"/>
          </a:xfrm>
        </p:spPr>
        <p:txBody>
          <a:bodyPr rtlCol="0"/>
          <a:lstStyle/>
          <a:p>
            <a:pPr>
              <a:lnSpc>
                <a:spcPts val="4000"/>
              </a:lnSpc>
              <a:defRPr/>
            </a:pPr>
            <a:r>
              <a:rPr lang="en-US" sz="4400" b="1" i="0" u="none" strike="noStrike" cap="none" spc="99" dirty="0">
                <a:solidFill>
                  <a:srgbClr val="000C54"/>
                </a:solidFill>
                <a:latin typeface="Muller Medium"/>
                <a:ea typeface="Muller Medium"/>
                <a:cs typeface="Muller Medium"/>
              </a:rPr>
              <a:t>Using a generative-adversarial neural network to generate subjectively attractive human faces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004933" y="3901505"/>
            <a:ext cx="9500507" cy="369062"/>
          </a:xfrm>
        </p:spPr>
        <p:txBody>
          <a:bodyPr rtlCol="0"/>
          <a:lstStyle/>
          <a:p>
            <a:pPr>
              <a:lnSpc>
                <a:spcPts val="2000"/>
              </a:lnSpc>
              <a:defRPr/>
            </a:pPr>
            <a:r>
              <a:rPr lang="en-US" spc="100" dirty="0">
                <a:solidFill>
                  <a:srgbClr val="000C54"/>
                </a:solidFill>
                <a:latin typeface="Muller Light"/>
                <a:ea typeface="Roboto"/>
                <a:cs typeface="Roboto"/>
              </a:rPr>
              <a:t>Kim Mikhail </a:t>
            </a:r>
            <a:r>
              <a:rPr lang="en-US" spc="100" dirty="0" err="1">
                <a:solidFill>
                  <a:srgbClr val="000C54"/>
                </a:solidFill>
                <a:latin typeface="Muller Light"/>
                <a:ea typeface="Roboto"/>
                <a:cs typeface="Roboto"/>
              </a:rPr>
              <a:t>Alekseevich</a:t>
            </a:r>
            <a:endParaRPr dirty="0"/>
          </a:p>
        </p:txBody>
      </p:sp>
      <p:sp>
        <p:nvSpPr>
          <p:cNvPr id="6" name="Подзаголовок 2"/>
          <p:cNvSpPr txBox="1"/>
          <p:nvPr/>
        </p:nvSpPr>
        <p:spPr bwMode="auto">
          <a:xfrm>
            <a:off x="1415845" y="5492300"/>
            <a:ext cx="8897172" cy="713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>
                <a:solidFill>
                  <a:schemeClr val="tx1"/>
                </a:solidFill>
                <a:latin typeface="Muller Light"/>
                <a:ea typeface="+mn-ea"/>
                <a:cs typeface="Arial"/>
              </a:defRPr>
            </a:lvl1pPr>
            <a:lvl2pPr marL="457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914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371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8288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2860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spcBef>
                <a:spcPts val="600"/>
              </a:spcBef>
              <a:defRPr/>
            </a:pPr>
            <a:r>
              <a:rPr lang="en-US" sz="2800" spc="100" dirty="0">
                <a:solidFill>
                  <a:srgbClr val="000C54"/>
                </a:solidFill>
                <a:ea typeface="Roboto"/>
                <a:cs typeface="Roboto"/>
              </a:rPr>
              <a:t>Financial University under the Government of the Russian Federation</a:t>
            </a:r>
            <a:endParaRPr lang="ru-RU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17218" y="1302327"/>
            <a:ext cx="9687546" cy="763877"/>
          </a:xfrm>
        </p:spPr>
        <p:txBody>
          <a:bodyPr rtlCol="0"/>
          <a:lstStyle/>
          <a:p>
            <a:pPr>
              <a:defRPr/>
            </a:pPr>
            <a:r>
              <a:rPr lang="en-US" dirty="0"/>
              <a:t>Dataset</a:t>
            </a:r>
            <a:endParaRPr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381000" y="6356350"/>
            <a:ext cx="2743200" cy="365125"/>
          </a:xfrm>
        </p:spPr>
        <p:txBody>
          <a:bodyPr rtlCol="0"/>
          <a:lstStyle/>
          <a:p>
            <a:pPr>
              <a:defRPr/>
            </a:pPr>
            <a:fld id="{AA17D655-AE0D-40EB-B50E-A4B2036EAF49}" type="datetime1">
              <a:rPr lang="ru-RU"/>
              <a:t>21.12.2024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3463636" y="6356350"/>
            <a:ext cx="5264727" cy="365125"/>
          </a:xfrm>
        </p:spPr>
        <p:txBody>
          <a:bodyPr rtlCol="0"/>
          <a:lstStyle/>
          <a:p>
            <a:pPr>
              <a:defRPr/>
            </a:pPr>
            <a:r>
              <a:rPr lang="en-US" dirty="0"/>
              <a:t>Using a generative-adversarial neural network to generate subjectively attractive human faces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0206318" y="6356350"/>
            <a:ext cx="1604682" cy="365125"/>
          </a:xfrm>
        </p:spPr>
        <p:txBody>
          <a:bodyPr rtlCol="0"/>
          <a:lstStyle/>
          <a:p>
            <a:pPr>
              <a:defRPr/>
            </a:pPr>
            <a:fld id="{294A09A9-5501-47C1-A89A-A340965A2BE2}" type="slidenum">
              <a:rPr lang="ru-RU"/>
              <a:t>10</a:t>
            </a:fld>
            <a:r>
              <a:rPr lang="ru-RU"/>
              <a:t>/1</a:t>
            </a:r>
            <a:r>
              <a:rPr lang="en-US"/>
              <a:t>7</a:t>
            </a:r>
            <a:endParaRPr lang="ru-RU"/>
          </a:p>
        </p:txBody>
      </p:sp>
      <p:sp>
        <p:nvSpPr>
          <p:cNvPr id="22" name="Объект 2"/>
          <p:cNvSpPr txBox="1"/>
          <p:nvPr/>
        </p:nvSpPr>
        <p:spPr bwMode="auto">
          <a:xfrm>
            <a:off x="616121" y="2977384"/>
            <a:ext cx="5264727" cy="29662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>
              <a:lnSpc>
                <a:spcPct val="15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bg1"/>
                </a:solidFill>
                <a:latin typeface="Muller Light"/>
                <a:ea typeface="+mn-ea"/>
                <a:cs typeface="Arial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200">
              <a:lnSpc>
                <a:spcPts val="1800"/>
              </a:lnSpc>
              <a:defRPr/>
            </a:pPr>
            <a:r>
              <a:rPr lang="en-US" sz="2000" dirty="0" err="1">
                <a:latin typeface="Muller Medium"/>
              </a:rPr>
              <a:t>CelebA</a:t>
            </a:r>
            <a:r>
              <a:rPr lang="en-US" sz="2000" dirty="0">
                <a:latin typeface="Muller Medium"/>
              </a:rPr>
              <a:t>-HQ</a:t>
            </a:r>
            <a:endParaRPr lang="ru-RU" sz="2000" dirty="0">
              <a:latin typeface="Muller Medium"/>
            </a:endParaRPr>
          </a:p>
          <a:p>
            <a:pPr marL="457200" indent="-288000">
              <a:lnSpc>
                <a:spcPts val="1800"/>
              </a:lnSpc>
              <a:buFont typeface="Wingdings"/>
              <a:buChar char="§"/>
              <a:defRPr/>
            </a:pPr>
            <a:r>
              <a:rPr lang="en-US" sz="2000" dirty="0"/>
              <a:t>30,000 images of people's faces.</a:t>
            </a:r>
            <a:endParaRPr dirty="0"/>
          </a:p>
          <a:p>
            <a:pPr marL="457200" indent="-288000">
              <a:lnSpc>
                <a:spcPts val="1800"/>
              </a:lnSpc>
              <a:buFont typeface="Wingdings"/>
              <a:buChar char="§"/>
              <a:defRPr/>
            </a:pPr>
            <a:r>
              <a:rPr lang="en-US" sz="2000" dirty="0"/>
              <a:t>Resolution</a:t>
            </a:r>
            <a:r>
              <a:rPr lang="ru-RU" sz="2000" dirty="0"/>
              <a:t> </a:t>
            </a:r>
            <a:r>
              <a:rPr lang="en-US" sz="2000" dirty="0"/>
              <a:t>1024x1024 </a:t>
            </a:r>
            <a:r>
              <a:rPr lang="en-US" sz="2000" dirty="0" err="1"/>
              <a:t>px</a:t>
            </a:r>
            <a:r>
              <a:rPr lang="en-US" sz="2000" dirty="0"/>
              <a:t>.</a:t>
            </a:r>
            <a:endParaRPr dirty="0"/>
          </a:p>
          <a:p>
            <a:pPr marL="457200" indent="-288000">
              <a:lnSpc>
                <a:spcPts val="1800"/>
              </a:lnSpc>
              <a:buFont typeface="Wingdings"/>
              <a:buChar char="§"/>
              <a:defRPr/>
            </a:pPr>
            <a:r>
              <a:rPr lang="en-US" sz="2000" dirty="0"/>
              <a:t>Introduced in 2017 by NVIDIA.</a:t>
            </a:r>
            <a:endParaRPr dirty="0"/>
          </a:p>
          <a:p>
            <a:pPr marL="457200" indent="-288000">
              <a:lnSpc>
                <a:spcPts val="1800"/>
              </a:lnSpc>
              <a:buFont typeface="Wingdings"/>
              <a:buChar char="§"/>
              <a:defRPr/>
            </a:pPr>
            <a:r>
              <a:rPr lang="en-US" sz="2000" dirty="0"/>
              <a:t>Based on </a:t>
            </a:r>
            <a:r>
              <a:rPr lang="ru-RU" sz="2000" dirty="0" err="1"/>
              <a:t>CelebA</a:t>
            </a:r>
            <a:r>
              <a:rPr lang="ru-RU" sz="2000" dirty="0"/>
              <a:t>.</a:t>
            </a:r>
            <a:endParaRPr dirty="0"/>
          </a:p>
        </p:txBody>
      </p:sp>
      <p:sp>
        <p:nvSpPr>
          <p:cNvPr id="9" name="Объект 2"/>
          <p:cNvSpPr txBox="1"/>
          <p:nvPr/>
        </p:nvSpPr>
        <p:spPr bwMode="auto">
          <a:xfrm>
            <a:off x="6145756" y="5968967"/>
            <a:ext cx="3970150" cy="2906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>
              <a:lnSpc>
                <a:spcPct val="15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bg1"/>
                </a:solidFill>
                <a:latin typeface="Muller Light"/>
                <a:ea typeface="+mn-ea"/>
                <a:cs typeface="Arial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defRPr/>
            </a:pPr>
            <a:r>
              <a:rPr lang="en-US" sz="1100" dirty="0">
                <a:latin typeface="Muller Medium"/>
              </a:rPr>
              <a:t>Fig</a:t>
            </a:r>
            <a:r>
              <a:rPr lang="ru-RU" sz="1100" dirty="0">
                <a:latin typeface="Muller Medium"/>
              </a:rPr>
              <a:t>. 7. </a:t>
            </a:r>
            <a:r>
              <a:rPr lang="en-US" sz="1100" dirty="0">
                <a:latin typeface="Muller Light"/>
              </a:rPr>
              <a:t>Examples of images from the </a:t>
            </a:r>
            <a:r>
              <a:rPr lang="en-US" sz="1100" dirty="0" err="1">
                <a:latin typeface="Muller Light"/>
              </a:rPr>
              <a:t>CelebA</a:t>
            </a:r>
            <a:r>
              <a:rPr lang="en-US" sz="1100" dirty="0">
                <a:latin typeface="Muller Light"/>
              </a:rPr>
              <a:t>-HQ dataset</a:t>
            </a:r>
            <a:endParaRPr lang="ru-RU" sz="1100" dirty="0">
              <a:latin typeface="Muller Light"/>
            </a:endParaRPr>
          </a:p>
        </p:txBody>
      </p:sp>
      <p:pic>
        <p:nvPicPr>
          <p:cNvPr id="2050" name="Picture 2" descr="Some samples of CelebA dataset [22]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055344" y="2588636"/>
            <a:ext cx="4150974" cy="335496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381000" y="6356350"/>
            <a:ext cx="2743200" cy="365125"/>
          </a:xfrm>
        </p:spPr>
        <p:txBody>
          <a:bodyPr rtlCol="0"/>
          <a:lstStyle/>
          <a:p>
            <a:pPr>
              <a:defRPr/>
            </a:pPr>
            <a:fld id="{AA17D655-AE0D-40EB-B50E-A4B2036EAF49}" type="datetime1">
              <a:rPr lang="ru-RU"/>
              <a:t>21.12.2024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3423449" y="6356350"/>
            <a:ext cx="5345101" cy="365125"/>
          </a:xfrm>
        </p:spPr>
        <p:txBody>
          <a:bodyPr rtlCol="0"/>
          <a:lstStyle/>
          <a:p>
            <a:pPr>
              <a:defRPr/>
            </a:pPr>
            <a:r>
              <a:rPr lang="en-US" dirty="0"/>
              <a:t>Using a generative-adversarial neural network to generate subjectively attractive human faces</a:t>
            </a:r>
            <a:endParaRPr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0206318" y="6356350"/>
            <a:ext cx="1604682" cy="365125"/>
          </a:xfrm>
        </p:spPr>
        <p:txBody>
          <a:bodyPr rtlCol="0"/>
          <a:lstStyle/>
          <a:p>
            <a:pPr>
              <a:defRPr/>
            </a:pPr>
            <a:fld id="{294A09A9-5501-47C1-A89A-A340965A2BE2}" type="slidenum">
              <a:rPr lang="ru-RU"/>
              <a:t>11</a:t>
            </a:fld>
            <a:r>
              <a:rPr lang="en-US"/>
              <a:t>/17</a:t>
            </a:r>
            <a:endParaRPr/>
          </a:p>
        </p:txBody>
      </p:sp>
      <p:pic>
        <p:nvPicPr>
          <p:cNvPr id="9" name="Рисунок 8"/>
          <p:cNvPicPr/>
          <p:nvPr/>
        </p:nvPicPr>
        <p:blipFill>
          <a:blip r:embed="rId3"/>
          <a:stretch/>
        </p:blipFill>
        <p:spPr bwMode="auto">
          <a:xfrm>
            <a:off x="3906001" y="2394063"/>
            <a:ext cx="3279194" cy="3615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/>
          <p:cNvPicPr/>
          <p:nvPr/>
        </p:nvPicPr>
        <p:blipFill>
          <a:blip r:embed="rId4"/>
          <a:stretch/>
        </p:blipFill>
        <p:spPr bwMode="auto">
          <a:xfrm>
            <a:off x="501301" y="2400086"/>
            <a:ext cx="3193682" cy="361595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Объект 2"/>
          <p:cNvSpPr txBox="1"/>
          <p:nvPr/>
        </p:nvSpPr>
        <p:spPr bwMode="auto">
          <a:xfrm>
            <a:off x="900356" y="6016039"/>
            <a:ext cx="2395571" cy="2906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>
              <a:lnSpc>
                <a:spcPct val="15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bg1"/>
                </a:solidFill>
                <a:latin typeface="Muller Light"/>
                <a:ea typeface="+mn-ea"/>
                <a:cs typeface="Arial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defRPr/>
            </a:pPr>
            <a:r>
              <a:rPr lang="en-US" sz="1100" dirty="0">
                <a:latin typeface="Muller Medium"/>
              </a:rPr>
              <a:t>Fig</a:t>
            </a:r>
            <a:r>
              <a:rPr lang="ru-RU" sz="1100" dirty="0">
                <a:latin typeface="Muller Medium"/>
              </a:rPr>
              <a:t>. 8. </a:t>
            </a:r>
            <a:r>
              <a:rPr lang="en-US" sz="1100" dirty="0">
                <a:latin typeface="Muller Light"/>
              </a:rPr>
              <a:t>Generator </a:t>
            </a:r>
            <a:r>
              <a:rPr lang="en-US" sz="1100" dirty="0"/>
              <a:t>a</a:t>
            </a:r>
            <a:r>
              <a:rPr lang="en-US" sz="1100" dirty="0">
                <a:latin typeface="Muller Light"/>
              </a:rPr>
              <a:t>rchitecture</a:t>
            </a:r>
            <a:endParaRPr dirty="0"/>
          </a:p>
        </p:txBody>
      </p:sp>
      <p:sp>
        <p:nvSpPr>
          <p:cNvPr id="14" name="Объект 2"/>
          <p:cNvSpPr txBox="1"/>
          <p:nvPr/>
        </p:nvSpPr>
        <p:spPr bwMode="auto">
          <a:xfrm>
            <a:off x="4101258" y="6010016"/>
            <a:ext cx="2888680" cy="2906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>
              <a:lnSpc>
                <a:spcPct val="15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bg1"/>
                </a:solidFill>
                <a:latin typeface="Muller Light"/>
                <a:ea typeface="+mn-ea"/>
                <a:cs typeface="Arial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defRPr/>
            </a:pPr>
            <a:r>
              <a:rPr lang="en-US" sz="1100" dirty="0">
                <a:latin typeface="Muller Medium"/>
              </a:rPr>
              <a:t>Fig</a:t>
            </a:r>
            <a:r>
              <a:rPr lang="ru-RU" sz="1100" dirty="0">
                <a:latin typeface="Muller Medium"/>
              </a:rPr>
              <a:t>. 9. </a:t>
            </a:r>
            <a:r>
              <a:rPr lang="en-US" sz="1100" dirty="0">
                <a:latin typeface="Muller Light"/>
              </a:rPr>
              <a:t>Discriminator </a:t>
            </a:r>
            <a:r>
              <a:rPr lang="en-US" sz="1100" dirty="0"/>
              <a:t>a</a:t>
            </a:r>
            <a:r>
              <a:rPr lang="en-US" sz="1100" dirty="0">
                <a:latin typeface="Muller Light"/>
              </a:rPr>
              <a:t>rchitecture</a:t>
            </a:r>
            <a:endParaRPr dirty="0"/>
          </a:p>
        </p:txBody>
      </p:sp>
      <p:sp>
        <p:nvSpPr>
          <p:cNvPr id="15" name="Объект 2"/>
          <p:cNvSpPr txBox="1"/>
          <p:nvPr/>
        </p:nvSpPr>
        <p:spPr bwMode="auto">
          <a:xfrm>
            <a:off x="7780762" y="5465739"/>
            <a:ext cx="2888680" cy="2906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>
              <a:lnSpc>
                <a:spcPct val="15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bg1"/>
                </a:solidFill>
                <a:latin typeface="Muller Light"/>
                <a:ea typeface="+mn-ea"/>
                <a:cs typeface="Arial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defRPr/>
            </a:pPr>
            <a:r>
              <a:rPr lang="en-US" sz="1100" dirty="0">
                <a:latin typeface="Muller Medium"/>
              </a:rPr>
              <a:t>Fig</a:t>
            </a:r>
            <a:r>
              <a:rPr lang="ru-RU" sz="1100" dirty="0">
                <a:latin typeface="Muller Medium"/>
              </a:rPr>
              <a:t>. 11. </a:t>
            </a:r>
            <a:r>
              <a:rPr lang="en-US" sz="1100" dirty="0">
                <a:latin typeface="Muller Light"/>
              </a:rPr>
              <a:t>Meta parameters</a:t>
            </a:r>
            <a:endParaRPr lang="ru-RU" sz="1100" dirty="0">
              <a:latin typeface="Muller Light"/>
            </a:endParaRPr>
          </a:p>
        </p:txBody>
      </p:sp>
      <p:sp>
        <p:nvSpPr>
          <p:cNvPr id="19" name="Заголовок 1"/>
          <p:cNvSpPr txBox="1"/>
          <p:nvPr/>
        </p:nvSpPr>
        <p:spPr bwMode="auto">
          <a:xfrm>
            <a:off x="717218" y="706581"/>
            <a:ext cx="9687546" cy="13596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rgbClr val="000C54"/>
                </a:solidFill>
                <a:latin typeface="Muller Medium"/>
                <a:ea typeface="+mj-ea"/>
                <a:cs typeface="+mj-cs"/>
              </a:defRPr>
            </a:lvl1pPr>
          </a:lstStyle>
          <a:p>
            <a:pPr>
              <a:lnSpc>
                <a:spcPts val="4400"/>
              </a:lnSpc>
              <a:defRPr/>
            </a:pPr>
            <a:r>
              <a:rPr lang="en-US" spc="100" dirty="0"/>
              <a:t>Construction and parameters of the DCGAN model</a:t>
            </a:r>
            <a:endParaRPr lang="ru-RU" dirty="0"/>
          </a:p>
        </p:txBody>
      </p:sp>
      <p:pic>
        <p:nvPicPr>
          <p:cNvPr id="3" name="Рисунок 2" descr="Изображение выглядит как текст, снимок экрана, Шрифт&#10;&#10;Автоматически созданное описание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441546" y="2412538"/>
            <a:ext cx="3567113" cy="1209675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снимок экрана, Шрифт&#10;&#10;Автоматически созданное описание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441546" y="4622151"/>
            <a:ext cx="3567113" cy="825047"/>
          </a:xfrm>
          <a:prstGeom prst="rect">
            <a:avLst/>
          </a:prstGeom>
        </p:spPr>
      </p:pic>
      <p:sp>
        <p:nvSpPr>
          <p:cNvPr id="11" name="Объект 2"/>
          <p:cNvSpPr txBox="1"/>
          <p:nvPr/>
        </p:nvSpPr>
        <p:spPr bwMode="auto">
          <a:xfrm>
            <a:off x="7780762" y="3631483"/>
            <a:ext cx="2888680" cy="2906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>
              <a:lnSpc>
                <a:spcPct val="15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bg1"/>
                </a:solidFill>
                <a:latin typeface="Muller Light"/>
                <a:ea typeface="+mn-ea"/>
                <a:cs typeface="Arial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defRPr/>
            </a:pPr>
            <a:r>
              <a:rPr lang="en-US" sz="1100" dirty="0">
                <a:latin typeface="Muller Medium"/>
              </a:rPr>
              <a:t>Fig</a:t>
            </a:r>
            <a:r>
              <a:rPr lang="ru-RU" sz="1100" dirty="0">
                <a:latin typeface="Muller Medium"/>
              </a:rPr>
              <a:t>. 10. </a:t>
            </a:r>
            <a:r>
              <a:rPr lang="en-US" sz="1100" dirty="0">
                <a:latin typeface="Muller Light"/>
              </a:rPr>
              <a:t>Quality criteria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381000" y="6356350"/>
            <a:ext cx="2743200" cy="365125"/>
          </a:xfrm>
        </p:spPr>
        <p:txBody>
          <a:bodyPr rtlCol="0"/>
          <a:lstStyle/>
          <a:p>
            <a:pPr>
              <a:defRPr/>
            </a:pPr>
            <a:fld id="{AA17D655-AE0D-40EB-B50E-A4B2036EAF49}" type="datetime1">
              <a:rPr lang="ru-RU"/>
              <a:t>21.12.2024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3326559" y="6356350"/>
            <a:ext cx="5538882" cy="365125"/>
          </a:xfrm>
        </p:spPr>
        <p:txBody>
          <a:bodyPr rtlCol="0"/>
          <a:lstStyle/>
          <a:p>
            <a:pPr>
              <a:defRPr/>
            </a:pPr>
            <a:r>
              <a:rPr lang="en-US" dirty="0"/>
              <a:t>Using a generative-adversarial neural network to generate subjectively attractive human faces</a:t>
            </a:r>
            <a:endParaRPr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0206318" y="6356350"/>
            <a:ext cx="1604682" cy="365125"/>
          </a:xfrm>
        </p:spPr>
        <p:txBody>
          <a:bodyPr rtlCol="0"/>
          <a:lstStyle/>
          <a:p>
            <a:pPr>
              <a:defRPr/>
            </a:pPr>
            <a:fld id="{294A09A9-5501-47C1-A89A-A340965A2BE2}" type="slidenum">
              <a:rPr lang="ru-RU"/>
              <a:t>12</a:t>
            </a:fld>
            <a:r>
              <a:rPr lang="en-US"/>
              <a:t>/17</a:t>
            </a:r>
            <a:endParaRPr/>
          </a:p>
        </p:txBody>
      </p:sp>
      <p:pic>
        <p:nvPicPr>
          <p:cNvPr id="7" name="Рисунок 6"/>
          <p:cNvPicPr/>
          <p:nvPr/>
        </p:nvPicPr>
        <p:blipFill>
          <a:blip r:embed="rId3"/>
          <a:stretch/>
        </p:blipFill>
        <p:spPr bwMode="auto">
          <a:xfrm>
            <a:off x="5027525" y="2473340"/>
            <a:ext cx="5178793" cy="34453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1"/>
          <p:cNvSpPr txBox="1"/>
          <p:nvPr/>
        </p:nvSpPr>
        <p:spPr bwMode="auto">
          <a:xfrm>
            <a:off x="717218" y="1302327"/>
            <a:ext cx="9687546" cy="7638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rgbClr val="000C54"/>
                </a:solidFill>
                <a:latin typeface="Muller Medium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pc="100" dirty="0"/>
              <a:t>DCGAN Model Training</a:t>
            </a:r>
            <a:endParaRPr lang="ru-RU" dirty="0"/>
          </a:p>
        </p:txBody>
      </p:sp>
      <p:sp>
        <p:nvSpPr>
          <p:cNvPr id="12" name="Объект 2"/>
          <p:cNvSpPr txBox="1"/>
          <p:nvPr/>
        </p:nvSpPr>
        <p:spPr bwMode="auto">
          <a:xfrm>
            <a:off x="6172581" y="5949354"/>
            <a:ext cx="2888680" cy="2906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>
              <a:lnSpc>
                <a:spcPct val="15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bg1"/>
                </a:solidFill>
                <a:latin typeface="Muller Light"/>
                <a:ea typeface="+mn-ea"/>
                <a:cs typeface="Arial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defRPr/>
            </a:pPr>
            <a:r>
              <a:rPr lang="en-US" sz="1100" dirty="0">
                <a:latin typeface="Muller Medium"/>
              </a:rPr>
              <a:t>Fig</a:t>
            </a:r>
            <a:r>
              <a:rPr lang="ru-RU" sz="1100" dirty="0">
                <a:latin typeface="Muller Medium"/>
              </a:rPr>
              <a:t>. 12. </a:t>
            </a:r>
            <a:r>
              <a:rPr lang="en-US" sz="1100" dirty="0">
                <a:latin typeface="Muller Light"/>
              </a:rPr>
              <a:t>DCGAN Model Training. </a:t>
            </a:r>
            <a:endParaRPr lang="ru-RU" sz="1100" dirty="0">
              <a:latin typeface="Muller Light"/>
            </a:endParaRPr>
          </a:p>
        </p:txBody>
      </p:sp>
      <p:sp>
        <p:nvSpPr>
          <p:cNvPr id="14" name="Объект 2"/>
          <p:cNvSpPr txBox="1"/>
          <p:nvPr/>
        </p:nvSpPr>
        <p:spPr bwMode="auto">
          <a:xfrm>
            <a:off x="717218" y="3521889"/>
            <a:ext cx="3691153" cy="137877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>
              <a:lnSpc>
                <a:spcPct val="15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bg1"/>
                </a:solidFill>
                <a:latin typeface="Muller Light"/>
                <a:ea typeface="+mn-ea"/>
                <a:cs typeface="Arial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 sz="2000" dirty="0">
                <a:latin typeface="Muller Light"/>
              </a:rPr>
              <a:t>The loss function for the generator and discriminator is </a:t>
            </a:r>
            <a:r>
              <a:rPr lang="en-US" sz="2000" dirty="0">
                <a:latin typeface="Muller Medium" pitchFamily="2" charset="-52"/>
              </a:rPr>
              <a:t>binary cross—entropy</a:t>
            </a:r>
            <a:r>
              <a:rPr lang="en-US" sz="2000" dirty="0">
                <a:latin typeface="Muller Light"/>
              </a:rPr>
              <a:t>.</a:t>
            </a:r>
            <a:endParaRPr lang="ru-RU" sz="20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381000" y="6356350"/>
            <a:ext cx="2743200" cy="365125"/>
          </a:xfrm>
        </p:spPr>
        <p:txBody>
          <a:bodyPr rtlCol="0"/>
          <a:lstStyle/>
          <a:p>
            <a:pPr>
              <a:defRPr/>
            </a:pPr>
            <a:fld id="{AA17D655-AE0D-40EB-B50E-A4B2036EAF49}" type="datetime1">
              <a:rPr lang="ru-RU"/>
              <a:t>21.12.2024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3344726" y="6356350"/>
            <a:ext cx="5502548" cy="365125"/>
          </a:xfrm>
        </p:spPr>
        <p:txBody>
          <a:bodyPr rtlCol="0"/>
          <a:lstStyle/>
          <a:p>
            <a:pPr>
              <a:defRPr/>
            </a:pPr>
            <a:r>
              <a:rPr lang="en-US" dirty="0"/>
              <a:t>Using a generative-adversarial neural network to generate subjectively attractive human faces</a:t>
            </a:r>
            <a:endParaRPr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0206318" y="6356350"/>
            <a:ext cx="1604682" cy="365125"/>
          </a:xfrm>
        </p:spPr>
        <p:txBody>
          <a:bodyPr rtlCol="0"/>
          <a:lstStyle/>
          <a:p>
            <a:pPr>
              <a:defRPr/>
            </a:pPr>
            <a:fld id="{294A09A9-5501-47C1-A89A-A340965A2BE2}" type="slidenum">
              <a:rPr lang="ru-RU"/>
              <a:t>13</a:t>
            </a:fld>
            <a:r>
              <a:rPr lang="en-US"/>
              <a:t>/17</a:t>
            </a:r>
            <a:endParaRPr/>
          </a:p>
        </p:txBody>
      </p:sp>
      <p:pic>
        <p:nvPicPr>
          <p:cNvPr id="13" name="Рисунок 12" descr="Изображение выглядит как диаграмма, снимок экрана, дизайн&#10;&#10;Автоматически созданное описание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03250" y="2645657"/>
            <a:ext cx="6311900" cy="3155950"/>
          </a:xfrm>
          <a:prstGeom prst="rect">
            <a:avLst/>
          </a:prstGeom>
        </p:spPr>
      </p:pic>
      <p:sp>
        <p:nvSpPr>
          <p:cNvPr id="14" name="Заголовок 1"/>
          <p:cNvSpPr txBox="1"/>
          <p:nvPr/>
        </p:nvSpPr>
        <p:spPr bwMode="auto">
          <a:xfrm>
            <a:off x="717218" y="1302327"/>
            <a:ext cx="6474096" cy="7638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rgbClr val="000C54"/>
                </a:solidFill>
                <a:latin typeface="Muller Medium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pc="100" dirty="0"/>
              <a:t>Application building</a:t>
            </a:r>
            <a:endParaRPr lang="ru-RU" dirty="0"/>
          </a:p>
        </p:txBody>
      </p:sp>
      <p:pic>
        <p:nvPicPr>
          <p:cNvPr id="18" name="Рисунок 17" descr="Изображение выглядит как Графика, Шрифт, символ, графический дизайн&#10;&#10;Автоматически созданное описание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495114" y="2645657"/>
            <a:ext cx="3155951" cy="3155951"/>
          </a:xfrm>
          <a:prstGeom prst="rect">
            <a:avLst/>
          </a:prstGeom>
        </p:spPr>
      </p:pic>
      <p:sp>
        <p:nvSpPr>
          <p:cNvPr id="19" name="Объект 2"/>
          <p:cNvSpPr txBox="1"/>
          <p:nvPr/>
        </p:nvSpPr>
        <p:spPr bwMode="auto">
          <a:xfrm>
            <a:off x="2314860" y="5860454"/>
            <a:ext cx="2888680" cy="2906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>
              <a:lnSpc>
                <a:spcPct val="15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bg1"/>
                </a:solidFill>
                <a:latin typeface="Muller Light"/>
                <a:ea typeface="+mn-ea"/>
                <a:cs typeface="Arial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defRPr/>
            </a:pPr>
            <a:r>
              <a:rPr lang="en-US" sz="1100" dirty="0">
                <a:latin typeface="Muller Medium"/>
              </a:rPr>
              <a:t>Fig</a:t>
            </a:r>
            <a:r>
              <a:rPr lang="ru-RU" sz="1100" dirty="0">
                <a:latin typeface="Muller Medium"/>
              </a:rPr>
              <a:t>. 13. </a:t>
            </a:r>
            <a:r>
              <a:rPr lang="en-US" sz="1100" dirty="0">
                <a:latin typeface="Muller Light"/>
              </a:rPr>
              <a:t>Telegram bot architecture</a:t>
            </a:r>
            <a:r>
              <a:rPr lang="ru-RU" sz="1100" dirty="0">
                <a:latin typeface="Muller Light"/>
              </a:rPr>
              <a:t>.</a:t>
            </a:r>
            <a:r>
              <a:rPr lang="en-US" sz="1100" dirty="0">
                <a:latin typeface="Muller Light"/>
              </a:rPr>
              <a:t> </a:t>
            </a:r>
            <a:endParaRPr lang="ru-RU" sz="1100" dirty="0">
              <a:latin typeface="Muller Ligh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381000" y="6356350"/>
            <a:ext cx="2743200" cy="365125"/>
          </a:xfrm>
        </p:spPr>
        <p:txBody>
          <a:bodyPr rtlCol="0"/>
          <a:lstStyle/>
          <a:p>
            <a:pPr>
              <a:defRPr/>
            </a:pPr>
            <a:fld id="{AA17D655-AE0D-40EB-B50E-A4B2036EAF49}" type="datetime1">
              <a:rPr lang="ru-RU"/>
              <a:t>21.12.2024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3399226" y="6356350"/>
            <a:ext cx="5393548" cy="365125"/>
          </a:xfrm>
        </p:spPr>
        <p:txBody>
          <a:bodyPr rtlCol="0"/>
          <a:lstStyle/>
          <a:p>
            <a:pPr>
              <a:defRPr/>
            </a:pPr>
            <a:r>
              <a:rPr lang="en-US" dirty="0"/>
              <a:t>Using a generative-adversarial neural network to generate subjectively attractive human faces</a:t>
            </a:r>
            <a:endParaRPr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0206318" y="6356350"/>
            <a:ext cx="1604682" cy="365125"/>
          </a:xfrm>
        </p:spPr>
        <p:txBody>
          <a:bodyPr rtlCol="0"/>
          <a:lstStyle/>
          <a:p>
            <a:pPr>
              <a:defRPr/>
            </a:pPr>
            <a:fld id="{294A09A9-5501-47C1-A89A-A340965A2BE2}" type="slidenum">
              <a:rPr lang="ru-RU"/>
              <a:t>14</a:t>
            </a:fld>
            <a:r>
              <a:rPr lang="en-US"/>
              <a:t>/17</a:t>
            </a:r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Объект 2"/>
              <p:cNvSpPr>
                <a:spLocks noGrp="1"/>
              </p:cNvSpPr>
              <p:nvPr>
                <p:ph type="body" idx="1"/>
              </p:nvPr>
            </p:nvSpPr>
            <p:spPr bwMode="auto">
              <a:xfrm>
                <a:off x="464819" y="2670422"/>
                <a:ext cx="4474326" cy="3342451"/>
              </a:xfrm>
            </p:spPr>
            <p:txBody>
              <a:bodyPr vert="horz" lIns="91440" tIns="45720" rIns="91440" bIns="45720" rtlCol="0" anchor="t">
                <a:noAutofit/>
              </a:bodyPr>
              <a:lstStyle/>
              <a:p>
                <a:pPr>
                  <a:lnSpc>
                    <a:spcPct val="100000"/>
                  </a:lnSpc>
                  <a:defRPr/>
                </a:pPr>
                <a:r>
                  <a:rPr lang="en-US" sz="1200" dirty="0">
                    <a:latin typeface="Muller Medium"/>
                  </a:rPr>
                  <a:t>Generation stages:</a:t>
                </a:r>
                <a:endParaRPr dirty="0"/>
              </a:p>
              <a:p>
                <a:pPr marL="36000">
                  <a:lnSpc>
                    <a:spcPts val="1400"/>
                  </a:lnSpc>
                  <a:spcBef>
                    <a:spcPts val="600"/>
                  </a:spcBef>
                  <a:defRPr/>
                </a:pPr>
                <a:r>
                  <a:rPr lang="ru-RU" sz="1200" dirty="0">
                    <a:latin typeface="Muller Medium"/>
                  </a:rPr>
                  <a:t>1 – 2. </a:t>
                </a:r>
                <a:r>
                  <a:rPr lang="en-US" sz="1050" dirty="0">
                    <a:effectLst/>
                  </a:rPr>
                  <a:t>Generating random images</a:t>
                </a:r>
              </a:p>
              <a:p>
                <a:pPr marL="36000">
                  <a:lnSpc>
                    <a:spcPts val="1400"/>
                  </a:lnSpc>
                  <a:spcBef>
                    <a:spcPts val="600"/>
                  </a:spcBef>
                  <a:defRPr/>
                </a:pPr>
                <a:r>
                  <a:rPr lang="ru-RU" sz="1200" dirty="0">
                    <a:latin typeface="Muller Medium"/>
                  </a:rPr>
                  <a:t>3 – 6. </a:t>
                </a:r>
                <a:r>
                  <a:rPr lang="en-US" sz="1050" dirty="0">
                    <a:effectLst/>
                  </a:rPr>
                  <a:t>Generation according to the recommendation system</a:t>
                </a:r>
                <a:endParaRPr lang="ru-RU" dirty="0"/>
              </a:p>
              <a:p>
                <a:pPr>
                  <a:lnSpc>
                    <a:spcPct val="100000"/>
                  </a:lnSpc>
                  <a:defRPr/>
                </a:pPr>
                <a:r>
                  <a:rPr lang="en-US" sz="1200" dirty="0">
                    <a:latin typeface="Muller Medium"/>
                  </a:rPr>
                  <a:t>Recommendation system :</a:t>
                </a:r>
                <a:endParaRPr lang="ru-RU" sz="1200" dirty="0">
                  <a:latin typeface="Muller Light"/>
                </a:endParaRPr>
              </a:p>
              <a:p>
                <a:pPr marL="324000" indent="-288000">
                  <a:lnSpc>
                    <a:spcPts val="1400"/>
                  </a:lnSpc>
                  <a:spcBef>
                    <a:spcPts val="600"/>
                  </a:spcBef>
                  <a:buFont typeface="+mj-lt"/>
                  <a:buAutoNum type="arabicPeriod"/>
                  <a:defRPr/>
                </a:pPr>
                <a:r>
                  <a:rPr lang="en-US" sz="1200" dirty="0"/>
                  <a:t>For random generation, a random vector is used, the elements of which follow a normal distribution </a:t>
                </a:r>
                <a:r>
                  <a:rPr lang="ru-RU" sz="1200" dirty="0"/>
                  <a:t>(</a:t>
                </a:r>
                <a14:m>
                  <m:oMath xmlns:m="http://schemas.openxmlformats.org/officeDocument/2006/math">
                    <m:r>
                      <a:rPr lang="en-US" sz="1200" b="0" i="1">
                        <a:latin typeface="Cambria Math"/>
                      </a:rPr>
                      <m:t>𝑚</m:t>
                    </m:r>
                    <m:r>
                      <a:rPr lang="en-US" sz="1200" b="0" i="1">
                        <a:latin typeface="Cambria Math"/>
                      </a:rPr>
                      <m:t>=0</m:t>
                    </m:r>
                  </m:oMath>
                </a14:m>
                <a:r>
                  <a:rPr lang="en-US" sz="1200" dirty="0"/>
                  <a:t>, </a:t>
                </a:r>
                <a14:m>
                  <m:oMath xmlns:m="http://schemas.openxmlformats.org/officeDocument/2006/math">
                    <m:r>
                      <a:rPr lang="en-US" sz="1200" b="0" i="1">
                        <a:latin typeface="Cambria Math"/>
                      </a:rPr>
                      <m:t>𝑑</m:t>
                    </m:r>
                    <m:r>
                      <a:rPr lang="en-US" sz="1200" b="0" i="1">
                        <a:latin typeface="Cambria Math"/>
                      </a:rPr>
                      <m:t>=1</m:t>
                    </m:r>
                  </m:oMath>
                </a14:m>
                <a:r>
                  <a:rPr lang="en-US" sz="1200" dirty="0"/>
                  <a:t>)</a:t>
                </a:r>
                <a:r>
                  <a:rPr lang="ru-RU" sz="1200" dirty="0"/>
                  <a:t>.</a:t>
                </a:r>
                <a:endParaRPr dirty="0"/>
              </a:p>
              <a:p>
                <a:pPr marL="324000" indent="-288000">
                  <a:lnSpc>
                    <a:spcPts val="1400"/>
                  </a:lnSpc>
                  <a:spcBef>
                    <a:spcPts val="600"/>
                  </a:spcBef>
                  <a:buFont typeface="+mj-lt"/>
                  <a:buAutoNum type="arabicPeriod"/>
                  <a:defRPr/>
                </a:pPr>
                <a:r>
                  <a:rPr lang="en-US" sz="1200" dirty="0"/>
                  <a:t>For other generation, the weighted average value of the hidden space vector is used.</a:t>
                </a:r>
              </a:p>
              <a:p>
                <a:pPr marL="324000" indent="-288000">
                  <a:lnSpc>
                    <a:spcPts val="1400"/>
                  </a:lnSpc>
                  <a:spcBef>
                    <a:spcPts val="600"/>
                  </a:spcBef>
                  <a:buFont typeface="+mj-lt"/>
                  <a:buAutoNum type="arabicPeriod"/>
                  <a:defRPr/>
                </a:pPr>
                <a:r>
                  <a:rPr lang="en-US" sz="1200" dirty="0"/>
                  <a:t>The coefficient for the vector is found by the formula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sSupPr>
                      <m:e>
                        <m:r>
                          <a:rPr lang="en-US" sz="1200" b="0" i="1">
                            <a:latin typeface="Cambria Math"/>
                          </a:rPr>
                          <m:t>𝑎</m:t>
                        </m:r>
                      </m:e>
                      <m:sup>
                        <m:r>
                          <a:rPr lang="en-US" sz="1200" b="0" i="1">
                            <a:latin typeface="Cambria Math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sz="1200" dirty="0">
                    <a:latin typeface="Muller Light"/>
                  </a:rPr>
                  <a:t>, where</a:t>
                </a:r>
                <a:r>
                  <a:rPr lang="ru-RU" sz="1200" dirty="0">
                    <a:latin typeface="Muller Light"/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b="0" i="1">
                        <a:latin typeface="Cambria Math"/>
                      </a:rPr>
                      <m:t>𝑎</m:t>
                    </m:r>
                    <m:r>
                      <a:rPr lang="ru-RU" sz="1200" b="0" i="1">
                        <a:latin typeface="Cambria Math"/>
                      </a:rPr>
                      <m:t>=</m:t>
                    </m:r>
                    <m:r>
                      <a:rPr lang="en-US" sz="1200" b="0" i="1">
                        <a:latin typeface="Cambria Math"/>
                      </a:rPr>
                      <m:t>𝑐𝑜𝑛𝑠𝑡</m:t>
                    </m:r>
                    <m:r>
                      <a:rPr lang="en-US" sz="1200" b="0" i="1">
                        <a:latin typeface="Cambria Math"/>
                      </a:rPr>
                      <m:t>=1.5</m:t>
                    </m:r>
                  </m:oMath>
                </a14:m>
                <a:r>
                  <a:rPr lang="en-US" sz="1200" dirty="0">
                    <a:latin typeface="Muller Light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/>
                      </a:rPr>
                      <m:t>𝑥</m:t>
                    </m:r>
                    <m:r>
                      <a:rPr lang="en-US" sz="1200" i="0">
                        <a:latin typeface="Cambria Math"/>
                      </a:rPr>
                      <m:t>=</m:t>
                    </m:r>
                    <m:bar>
                      <m:barPr>
                        <m:pos m:val="top"/>
                        <m:ctrlPr>
                          <a:rPr lang="en-US" sz="1200" i="1">
                            <a:latin typeface="Cambria Math" panose="02040503050406030204" pitchFamily="18" charset="0"/>
                            <a:ea typeface="Cambria Math"/>
                            <a:cs typeface="Cambria Math"/>
                          </a:rPr>
                        </m:ctrlPr>
                      </m:barPr>
                      <m:e>
                        <m:r>
                          <a:rPr lang="en-US" sz="1200" b="0" i="1">
                            <a:latin typeface="Cambria Math"/>
                          </a:rPr>
                          <m:t>1,10</m:t>
                        </m:r>
                      </m:e>
                    </m:bar>
                  </m:oMath>
                </a14:m>
                <a:r>
                  <a:rPr lang="en-US" sz="1200" dirty="0">
                    <a:latin typeface="Muller Light"/>
                  </a:rPr>
                  <a:t> </a:t>
                </a:r>
                <a:r>
                  <a:rPr lang="en-US" sz="1200" dirty="0"/>
                  <a:t>— user evaluation of an attractive image</a:t>
                </a:r>
                <a:r>
                  <a:rPr lang="ru-RU" sz="1200" dirty="0">
                    <a:latin typeface="Muller Light"/>
                  </a:rPr>
                  <a:t>.</a:t>
                </a:r>
                <a:endParaRPr dirty="0"/>
              </a:p>
              <a:p>
                <a:pPr marL="324000" indent="-288000">
                  <a:lnSpc>
                    <a:spcPts val="1400"/>
                  </a:lnSpc>
                  <a:spcBef>
                    <a:spcPts val="600"/>
                  </a:spcBef>
                  <a:buFont typeface="+mj-lt"/>
                  <a:buAutoNum type="arabicPeriod"/>
                  <a:defRPr/>
                </a:pPr>
                <a:r>
                  <a:rPr lang="en-US" sz="1200" dirty="0">
                    <a:latin typeface="Muller Light"/>
                  </a:rPr>
                  <a:t>Noise is added for each vector to generate.</a:t>
                </a:r>
              </a:p>
            </p:txBody>
          </p:sp>
        </mc:Choice>
        <mc:Fallback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 bwMode="auto">
              <a:xfrm>
                <a:off x="464819" y="2670422"/>
                <a:ext cx="4474326" cy="3342451"/>
              </a:xfrm>
              <a:blipFill>
                <a:blip r:embed="rId5"/>
                <a:stretch>
                  <a:fillRect r="-40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dcgan-implement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/>
        </p:blipFill>
        <p:spPr bwMode="auto">
          <a:xfrm>
            <a:off x="7631559" y="2422856"/>
            <a:ext cx="4093162" cy="2302200"/>
          </a:xfrm>
          <a:prstGeom prst="rect">
            <a:avLst/>
          </a:prstGeom>
        </p:spPr>
      </p:pic>
      <p:sp>
        <p:nvSpPr>
          <p:cNvPr id="8" name="Заголовок 1"/>
          <p:cNvSpPr txBox="1"/>
          <p:nvPr/>
        </p:nvSpPr>
        <p:spPr bwMode="auto">
          <a:xfrm>
            <a:off x="717218" y="1302327"/>
            <a:ext cx="9666764" cy="7638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rgbClr val="000C54"/>
                </a:solidFill>
                <a:latin typeface="Muller Medium"/>
                <a:ea typeface="+mj-ea"/>
                <a:cs typeface="+mj-cs"/>
              </a:defRPr>
            </a:lvl1pPr>
          </a:lstStyle>
          <a:p>
            <a:pPr>
              <a:lnSpc>
                <a:spcPts val="4400"/>
              </a:lnSpc>
              <a:defRPr/>
            </a:pPr>
            <a:r>
              <a:rPr lang="en-US" spc="100" dirty="0"/>
              <a:t>The algorithm of the recommendation system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5212547" y="2422856"/>
            <a:ext cx="2335748" cy="3639277"/>
          </a:xfrm>
          <a:prstGeom prst="rect">
            <a:avLst/>
          </a:prstGeom>
        </p:spPr>
      </p:pic>
      <p:sp>
        <p:nvSpPr>
          <p:cNvPr id="14" name="Объект 2"/>
          <p:cNvSpPr txBox="1"/>
          <p:nvPr/>
        </p:nvSpPr>
        <p:spPr bwMode="auto">
          <a:xfrm>
            <a:off x="4814454" y="6065660"/>
            <a:ext cx="3131934" cy="2906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>
              <a:lnSpc>
                <a:spcPct val="15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bg1"/>
                </a:solidFill>
                <a:latin typeface="Muller Light"/>
                <a:ea typeface="+mn-ea"/>
                <a:cs typeface="Arial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defRPr/>
            </a:pPr>
            <a:r>
              <a:rPr lang="en-US" sz="1100" dirty="0">
                <a:latin typeface="Muller Medium"/>
              </a:rPr>
              <a:t>Fig</a:t>
            </a:r>
            <a:r>
              <a:rPr lang="ru-RU" sz="1100" dirty="0">
                <a:latin typeface="Muller Medium"/>
              </a:rPr>
              <a:t>. 14. </a:t>
            </a:r>
            <a:r>
              <a:rPr lang="en-US" sz="1100" dirty="0">
                <a:latin typeface="Muller Light"/>
              </a:rPr>
              <a:t>StyleGAN3 usage in bot.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381000" y="6356350"/>
            <a:ext cx="2743200" cy="365125"/>
          </a:xfrm>
        </p:spPr>
        <p:txBody>
          <a:bodyPr rtlCol="0"/>
          <a:lstStyle/>
          <a:p>
            <a:pPr>
              <a:defRPr/>
            </a:pPr>
            <a:fld id="{AA17D655-AE0D-40EB-B50E-A4B2036EAF49}" type="datetime1">
              <a:rPr lang="ru-RU"/>
              <a:t>21.12.2024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3417393" y="6356350"/>
            <a:ext cx="5357214" cy="365125"/>
          </a:xfrm>
        </p:spPr>
        <p:txBody>
          <a:bodyPr rtlCol="0"/>
          <a:lstStyle/>
          <a:p>
            <a:pPr>
              <a:defRPr/>
            </a:pPr>
            <a:r>
              <a:rPr lang="en-US" dirty="0"/>
              <a:t>Using a generative-adversarial neural network to generate subjectively attractive human faces</a:t>
            </a:r>
            <a:endParaRPr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0206318" y="6356350"/>
            <a:ext cx="1604682" cy="365125"/>
          </a:xfrm>
        </p:spPr>
        <p:txBody>
          <a:bodyPr rtlCol="0"/>
          <a:lstStyle/>
          <a:p>
            <a:pPr>
              <a:defRPr/>
            </a:pPr>
            <a:fld id="{294A09A9-5501-47C1-A89A-A340965A2BE2}" type="slidenum">
              <a:rPr lang="ru-RU"/>
              <a:t>15</a:t>
            </a:fld>
            <a:r>
              <a:rPr lang="en-US"/>
              <a:t>/17</a:t>
            </a:r>
            <a:endParaRPr/>
          </a:p>
        </p:txBody>
      </p:sp>
      <p:sp>
        <p:nvSpPr>
          <p:cNvPr id="7" name="Заголовок 1"/>
          <p:cNvSpPr txBox="1"/>
          <p:nvPr/>
        </p:nvSpPr>
        <p:spPr bwMode="auto">
          <a:xfrm>
            <a:off x="717216" y="1302327"/>
            <a:ext cx="8517617" cy="7638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rgbClr val="000C54"/>
                </a:solidFill>
                <a:latin typeface="Muller Medium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pc="100" dirty="0"/>
              <a:t>Conducting research</a:t>
            </a:r>
            <a:endParaRPr lang="ru-RU" dirty="0"/>
          </a:p>
        </p:txBody>
      </p:sp>
      <p:pic>
        <p:nvPicPr>
          <p:cNvPr id="19" name="Рисунок 18" descr="Изображение выглядит как диаграмма, линия, График, оригами&#10;&#10;Автоматически созданное описание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935720" y="2513085"/>
            <a:ext cx="3951298" cy="316103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диаграмма, линия, График, оригами&#10;&#10;Автоматически созданное описание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075245" y="2513086"/>
            <a:ext cx="3951298" cy="3161038"/>
          </a:xfrm>
          <a:prstGeom prst="rect">
            <a:avLst/>
          </a:prstGeom>
        </p:spPr>
      </p:pic>
      <p:sp>
        <p:nvSpPr>
          <p:cNvPr id="24" name="Объект 2"/>
          <p:cNvSpPr txBox="1"/>
          <p:nvPr/>
        </p:nvSpPr>
        <p:spPr bwMode="auto">
          <a:xfrm>
            <a:off x="717218" y="3521889"/>
            <a:ext cx="1614199" cy="10016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>
              <a:lnSpc>
                <a:spcPct val="15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bg1"/>
                </a:solidFill>
                <a:latin typeface="Muller Light"/>
                <a:ea typeface="+mn-ea"/>
                <a:cs typeface="Arial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 sz="2000" dirty="0">
                <a:latin typeface="Muller Bold"/>
              </a:rPr>
              <a:t>The sample consists of 20 people.</a:t>
            </a:r>
            <a:endParaRPr lang="ru-RU" sz="2000" dirty="0"/>
          </a:p>
        </p:txBody>
      </p:sp>
      <p:sp>
        <p:nvSpPr>
          <p:cNvPr id="25" name="Объект 2"/>
          <p:cNvSpPr txBox="1"/>
          <p:nvPr/>
        </p:nvSpPr>
        <p:spPr bwMode="auto">
          <a:xfrm>
            <a:off x="2935720" y="5724547"/>
            <a:ext cx="3951298" cy="2906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>
              <a:lnSpc>
                <a:spcPct val="15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bg1"/>
                </a:solidFill>
                <a:latin typeface="Muller Light"/>
                <a:ea typeface="+mn-ea"/>
                <a:cs typeface="Arial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defRPr/>
            </a:pPr>
            <a:r>
              <a:rPr lang="en-US" sz="1100" dirty="0">
                <a:latin typeface="Muller Medium"/>
              </a:rPr>
              <a:t>Fig</a:t>
            </a:r>
            <a:r>
              <a:rPr lang="ru-RU" sz="1100" dirty="0">
                <a:latin typeface="Muller Medium"/>
              </a:rPr>
              <a:t>. 15. </a:t>
            </a:r>
            <a:r>
              <a:rPr lang="en-US" sz="1100" dirty="0">
                <a:latin typeface="Muller Light"/>
              </a:rPr>
              <a:t>Dynamics of image evaluation for the DCGAN model</a:t>
            </a:r>
            <a:endParaRPr lang="ru-RU" sz="1100" dirty="0">
              <a:latin typeface="Muller Light"/>
            </a:endParaRPr>
          </a:p>
        </p:txBody>
      </p:sp>
      <p:sp>
        <p:nvSpPr>
          <p:cNvPr id="28" name="Объект 2"/>
          <p:cNvSpPr txBox="1"/>
          <p:nvPr/>
        </p:nvSpPr>
        <p:spPr bwMode="auto">
          <a:xfrm>
            <a:off x="7075245" y="5715403"/>
            <a:ext cx="3951298" cy="2906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>
              <a:lnSpc>
                <a:spcPct val="15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bg1"/>
                </a:solidFill>
                <a:latin typeface="Muller Light"/>
                <a:ea typeface="+mn-ea"/>
                <a:cs typeface="Arial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defRPr/>
            </a:pPr>
            <a:r>
              <a:rPr lang="en-US" sz="1100" dirty="0">
                <a:latin typeface="Muller Medium"/>
              </a:rPr>
              <a:t>Fig</a:t>
            </a:r>
            <a:r>
              <a:rPr lang="ru-RU" sz="1100" dirty="0">
                <a:latin typeface="Muller Medium"/>
              </a:rPr>
              <a:t>. 16. </a:t>
            </a:r>
            <a:r>
              <a:rPr lang="en-US" sz="1100" dirty="0">
                <a:latin typeface="Muller Light"/>
              </a:rPr>
              <a:t>Dynamics of image evaluation for the NVIDIA StyleGAN3 model</a:t>
            </a:r>
            <a:endParaRPr lang="ru-RU" sz="1100" dirty="0">
              <a:latin typeface="Muller Ligh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381000" y="6356350"/>
            <a:ext cx="2743200" cy="365125"/>
          </a:xfrm>
        </p:spPr>
        <p:txBody>
          <a:bodyPr rtlCol="0"/>
          <a:lstStyle/>
          <a:p>
            <a:pPr>
              <a:defRPr/>
            </a:pPr>
            <a:fld id="{AA17D655-AE0D-40EB-B50E-A4B2036EAF49}" type="datetime1">
              <a:rPr lang="ru-RU"/>
              <a:t>21.12.2024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3272058" y="6356350"/>
            <a:ext cx="5647884" cy="365125"/>
          </a:xfrm>
        </p:spPr>
        <p:txBody>
          <a:bodyPr rtlCol="0"/>
          <a:lstStyle/>
          <a:p>
            <a:pPr>
              <a:defRPr/>
            </a:pPr>
            <a:r>
              <a:rPr lang="en-US" dirty="0"/>
              <a:t>Using a generative-adversarial neural network to generate subjectively attractive human faces</a:t>
            </a:r>
            <a:endParaRPr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0206318" y="6356350"/>
            <a:ext cx="1604682" cy="365125"/>
          </a:xfrm>
        </p:spPr>
        <p:txBody>
          <a:bodyPr rtlCol="0"/>
          <a:lstStyle/>
          <a:p>
            <a:pPr>
              <a:defRPr/>
            </a:pPr>
            <a:fld id="{294A09A9-5501-47C1-A89A-A340965A2BE2}" type="slidenum">
              <a:rPr lang="ru-RU"/>
              <a:t>16</a:t>
            </a:fld>
            <a:r>
              <a:rPr lang="en-US"/>
              <a:t>/17</a:t>
            </a:r>
            <a:endParaRPr/>
          </a:p>
        </p:txBody>
      </p:sp>
      <p:sp>
        <p:nvSpPr>
          <p:cNvPr id="7" name="Заголовок 1"/>
          <p:cNvSpPr txBox="1"/>
          <p:nvPr/>
        </p:nvSpPr>
        <p:spPr bwMode="auto">
          <a:xfrm>
            <a:off x="717216" y="1302327"/>
            <a:ext cx="8517617" cy="7638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rgbClr val="000C54"/>
                </a:solidFill>
                <a:latin typeface="Muller Medium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pc="100" dirty="0"/>
              <a:t>Evaluating models</a:t>
            </a:r>
            <a:endParaRPr lang="ru-RU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Объект 2"/>
              <p:cNvSpPr txBox="1"/>
              <p:nvPr/>
            </p:nvSpPr>
            <p:spPr bwMode="auto">
              <a:xfrm>
                <a:off x="169558" y="2513085"/>
                <a:ext cx="2676588" cy="3202317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0" indent="0" algn="l" defTabSz="914400">
                  <a:lnSpc>
                    <a:spcPct val="150000"/>
                  </a:lnSpc>
                  <a:spcBef>
                    <a:spcPts val="1000"/>
                  </a:spcBef>
                  <a:buFont typeface="Arial"/>
                  <a:buNone/>
                  <a:defRPr sz="2400">
                    <a:solidFill>
                      <a:schemeClr val="bg1"/>
                    </a:solidFill>
                    <a:latin typeface="Muller Light"/>
                    <a:ea typeface="+mn-ea"/>
                    <a:cs typeface="Arial"/>
                  </a:defRPr>
                </a:lvl1pPr>
                <a:lvl2pPr marL="457200" indent="0" algn="l" defTabSz="914400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2000">
                    <a:solidFill>
                      <a:schemeClr val="tx1">
                        <a:tint val="75000"/>
                      </a:schemeClr>
                    </a:solidFill>
                    <a:latin typeface="Arial"/>
                    <a:ea typeface="+mn-ea"/>
                    <a:cs typeface="Arial"/>
                  </a:defRPr>
                </a:lvl2pPr>
                <a:lvl3pPr marL="914400" indent="0" algn="l" defTabSz="914400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800">
                    <a:solidFill>
                      <a:schemeClr val="tx1">
                        <a:tint val="75000"/>
                      </a:schemeClr>
                    </a:solidFill>
                    <a:latin typeface="Arial"/>
                    <a:ea typeface="+mn-ea"/>
                    <a:cs typeface="Arial"/>
                  </a:defRPr>
                </a:lvl3pPr>
                <a:lvl4pPr marL="1371600" indent="0" algn="l" defTabSz="914400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>
                    <a:solidFill>
                      <a:schemeClr val="tx1">
                        <a:tint val="75000"/>
                      </a:schemeClr>
                    </a:solidFill>
                    <a:latin typeface="Arial"/>
                    <a:ea typeface="+mn-ea"/>
                    <a:cs typeface="Arial"/>
                  </a:defRPr>
                </a:lvl4pPr>
                <a:lvl5pPr marL="1828800" indent="0" algn="l" defTabSz="914400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>
                    <a:solidFill>
                      <a:schemeClr val="tx1">
                        <a:tint val="75000"/>
                      </a:schemeClr>
                    </a:solidFill>
                    <a:latin typeface="Arial"/>
                    <a:ea typeface="+mn-ea"/>
                    <a:cs typeface="Arial"/>
                  </a:defRPr>
                </a:lvl5pPr>
                <a:lvl6pPr marL="2286000" indent="0" algn="l" defTabSz="914400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l" defTabSz="914400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l" defTabSz="914400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l" defTabSz="914400">
                  <a:lnSpc>
                    <a:spcPct val="90000"/>
                  </a:lnSpc>
                  <a:spcBef>
                    <a:spcPts val="500"/>
                  </a:spcBef>
                  <a:buFont typeface="Arial"/>
                  <a:buNone/>
                  <a:defRPr sz="16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defRPr/>
                </a:pPr>
                <a:r>
                  <a:rPr lang="en-US" sz="1600">
                    <a:latin typeface="Muller Light"/>
                  </a:rPr>
                  <a:t>Avg DCGAN(1): </a:t>
                </a:r>
                <a:r>
                  <a:rPr lang="en-US" sz="1600">
                    <a:latin typeface="Muller Medium"/>
                  </a:rPr>
                  <a:t>5.8</a:t>
                </a:r>
                <a:br>
                  <a:rPr lang="en-US" sz="1600">
                    <a:latin typeface="Muller Bold"/>
                  </a:rPr>
                </a:br>
                <a:r>
                  <a:rPr lang="en-US" sz="1600">
                    <a:latin typeface="Muller Light"/>
                  </a:rPr>
                  <a:t>Avg DCGAN(2): </a:t>
                </a:r>
                <a:r>
                  <a:rPr lang="en-US" sz="1600">
                    <a:latin typeface="Muller Medium"/>
                  </a:rPr>
                  <a:t>5.35</a:t>
                </a:r>
                <a:br>
                  <a:rPr lang="en-US" sz="1600">
                    <a:latin typeface="Muller Bold"/>
                  </a:rPr>
                </a:br>
                <a:r>
                  <a:rPr lang="en-US" sz="1600">
                    <a:latin typeface="Muller Light"/>
                  </a:rPr>
                  <a:t>Avg DCGAN(1,2): </a:t>
                </a:r>
                <a:r>
                  <a:rPr lang="en-US" sz="1600">
                    <a:latin typeface="Muller Medium"/>
                  </a:rPr>
                  <a:t>5.575</a:t>
                </a:r>
                <a:br>
                  <a:rPr lang="en-US" sz="1600">
                    <a:latin typeface="Muller Bold"/>
                  </a:rPr>
                </a:br>
                <a:r>
                  <a:rPr lang="en-US" sz="1600">
                    <a:latin typeface="Muller Light"/>
                  </a:rPr>
                  <a:t>Avg DCGAN(6): </a:t>
                </a:r>
                <a:r>
                  <a:rPr lang="en-US" sz="1600">
                    <a:latin typeface="Muller Medium"/>
                  </a:rPr>
                  <a:t>6.05</a:t>
                </a:r>
                <a:br>
                  <a:rPr lang="en-US" sz="1600">
                    <a:latin typeface="Muller Bold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0">
                        <a:latin typeface="Cambria Math"/>
                      </a:rPr>
                      <m:t>Δ</m:t>
                    </m:r>
                  </m:oMath>
                </a14:m>
                <a:r>
                  <a:rPr lang="en-US" sz="1600">
                    <a:latin typeface="Muller Light"/>
                  </a:rPr>
                  <a:t>(avg DCGAN(1,2), avg DCGAN(6)): </a:t>
                </a:r>
                <a:r>
                  <a:rPr lang="en-US" sz="1600">
                    <a:latin typeface="Muller Medium"/>
                  </a:rPr>
                  <a:t>0.475</a:t>
                </a:r>
                <a:endParaRPr/>
              </a:p>
              <a:p>
                <a:pPr>
                  <a:lnSpc>
                    <a:spcPct val="100000"/>
                  </a:lnSpc>
                  <a:defRPr/>
                </a:pPr>
                <a:r>
                  <a:rPr lang="en-US" sz="1600">
                    <a:latin typeface="Muller Light"/>
                  </a:rPr>
                  <a:t>Avg DCGAN(1): </a:t>
                </a:r>
                <a:r>
                  <a:rPr lang="en-US" sz="1600">
                    <a:latin typeface="Muller Medium"/>
                  </a:rPr>
                  <a:t>5.8</a:t>
                </a:r>
                <a:br>
                  <a:rPr lang="en-US" sz="1600">
                    <a:latin typeface="Muller Bold"/>
                  </a:rPr>
                </a:br>
                <a:r>
                  <a:rPr lang="en-US" sz="1600">
                    <a:latin typeface="Muller Light"/>
                  </a:rPr>
                  <a:t>Avg DCGAN(2): </a:t>
                </a:r>
                <a:r>
                  <a:rPr lang="en-US" sz="1600">
                    <a:latin typeface="Muller Medium"/>
                  </a:rPr>
                  <a:t>6.1</a:t>
                </a:r>
                <a:br>
                  <a:rPr lang="en-US" sz="1600">
                    <a:latin typeface="Muller Bold"/>
                  </a:rPr>
                </a:br>
                <a:r>
                  <a:rPr lang="en-US" sz="1600">
                    <a:latin typeface="Muller Light"/>
                  </a:rPr>
                  <a:t>Avg DCGAN(1,2): </a:t>
                </a:r>
                <a:r>
                  <a:rPr lang="en-US" sz="1600">
                    <a:latin typeface="Muller Medium"/>
                  </a:rPr>
                  <a:t>5.95</a:t>
                </a:r>
                <a:br>
                  <a:rPr lang="en-US" sz="1600">
                    <a:latin typeface="Muller Bold"/>
                  </a:rPr>
                </a:br>
                <a:r>
                  <a:rPr lang="en-US" sz="1600">
                    <a:latin typeface="Muller Light"/>
                  </a:rPr>
                  <a:t>Avg DCGAN(6): </a:t>
                </a:r>
                <a:r>
                  <a:rPr lang="en-US" sz="1600">
                    <a:latin typeface="Muller Medium"/>
                  </a:rPr>
                  <a:t>7.15</a:t>
                </a:r>
                <a:br>
                  <a:rPr lang="en-US" sz="1600">
                    <a:latin typeface="Muller Bold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600" i="0">
                        <a:latin typeface="Cambria Math"/>
                      </a:rPr>
                      <m:t>Δ</m:t>
                    </m:r>
                  </m:oMath>
                </a14:m>
                <a:r>
                  <a:rPr lang="en-US" sz="1600">
                    <a:latin typeface="Muller Light"/>
                  </a:rPr>
                  <a:t>(avg DCGAN(1,2), avg DCGAN(6)): </a:t>
                </a:r>
                <a:r>
                  <a:rPr lang="en-US" sz="1600">
                    <a:latin typeface="Muller Medium"/>
                  </a:rPr>
                  <a:t>1.2</a:t>
                </a:r>
                <a:endParaRPr/>
              </a:p>
            </p:txBody>
          </p:sp>
        </mc:Choice>
        <mc:Fallback>
          <p:sp>
            <p:nvSpPr>
              <p:cNvPr id="24" name="Объект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558" y="2513085"/>
                <a:ext cx="2676588" cy="3202317"/>
              </a:xfrm>
              <a:prstGeom prst="rect">
                <a:avLst/>
              </a:prstGeom>
              <a:blipFill>
                <a:blip r:embed="rId3"/>
                <a:stretch>
                  <a:fillRect l="-1367" t="-570" b="-57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Объект 2"/>
          <p:cNvSpPr txBox="1"/>
          <p:nvPr/>
        </p:nvSpPr>
        <p:spPr bwMode="auto">
          <a:xfrm>
            <a:off x="2953885" y="5724547"/>
            <a:ext cx="3951298" cy="2906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>
              <a:lnSpc>
                <a:spcPct val="15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bg1"/>
                </a:solidFill>
                <a:latin typeface="Muller Light"/>
                <a:ea typeface="+mn-ea"/>
                <a:cs typeface="Arial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defRPr/>
            </a:pPr>
            <a:r>
              <a:rPr lang="en-US" sz="1100" dirty="0">
                <a:latin typeface="Muller Medium"/>
              </a:rPr>
              <a:t>Fig</a:t>
            </a:r>
            <a:r>
              <a:rPr lang="ru-RU" sz="1100" dirty="0">
                <a:latin typeface="Muller Medium"/>
              </a:rPr>
              <a:t>. 17. </a:t>
            </a:r>
            <a:r>
              <a:rPr lang="en-US" sz="1100" dirty="0">
                <a:latin typeface="Muller Light"/>
              </a:rPr>
              <a:t>Dynamics of the average image score for the DCGAN model</a:t>
            </a:r>
            <a:endParaRPr lang="ru-RU" sz="1100" dirty="0">
              <a:latin typeface="Muller Light"/>
            </a:endParaRPr>
          </a:p>
        </p:txBody>
      </p:sp>
      <p:sp>
        <p:nvSpPr>
          <p:cNvPr id="28" name="Объект 2"/>
          <p:cNvSpPr txBox="1"/>
          <p:nvPr/>
        </p:nvSpPr>
        <p:spPr bwMode="auto">
          <a:xfrm>
            <a:off x="7093410" y="5715403"/>
            <a:ext cx="3951298" cy="2906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>
              <a:lnSpc>
                <a:spcPct val="15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bg1"/>
                </a:solidFill>
                <a:latin typeface="Muller Light"/>
                <a:ea typeface="+mn-ea"/>
                <a:cs typeface="Arial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defRPr/>
            </a:pPr>
            <a:r>
              <a:rPr lang="en-US" sz="1100" dirty="0">
                <a:latin typeface="Muller Medium"/>
              </a:rPr>
              <a:t>Fig</a:t>
            </a:r>
            <a:r>
              <a:rPr lang="ru-RU" sz="1100" dirty="0">
                <a:latin typeface="Muller Medium"/>
              </a:rPr>
              <a:t>. 18. </a:t>
            </a:r>
            <a:r>
              <a:rPr lang="en-US" sz="1100" dirty="0">
                <a:latin typeface="Muller Light"/>
              </a:rPr>
              <a:t>Dynamics of the average image rating for the NVIDIA StyleGAN3 model</a:t>
            </a:r>
            <a:endParaRPr lang="ru-RU" sz="1100" dirty="0">
              <a:latin typeface="Muller Light"/>
            </a:endParaRPr>
          </a:p>
        </p:txBody>
      </p:sp>
      <p:pic>
        <p:nvPicPr>
          <p:cNvPr id="3" name="Рисунок 2" descr="Изображение выглядит как текст, линия, График, диаграмма&#10;&#10;Автоматически созданное описание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953886" y="2513086"/>
            <a:ext cx="3951297" cy="3161038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линия, График, диаграмма&#10;&#10;Автоматически созданное описание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093410" y="2513085"/>
            <a:ext cx="3951298" cy="31610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381000" y="6356350"/>
            <a:ext cx="2743200" cy="365125"/>
          </a:xfrm>
        </p:spPr>
        <p:txBody>
          <a:bodyPr rtlCol="0"/>
          <a:lstStyle/>
          <a:p>
            <a:pPr>
              <a:defRPr/>
            </a:pPr>
            <a:fld id="{AA17D655-AE0D-40EB-B50E-A4B2036EAF49}" type="datetime1">
              <a:rPr lang="ru-RU"/>
              <a:t>21.12.2024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3320503" y="6356350"/>
            <a:ext cx="5550994" cy="365125"/>
          </a:xfrm>
        </p:spPr>
        <p:txBody>
          <a:bodyPr rtlCol="0"/>
          <a:lstStyle/>
          <a:p>
            <a:pPr>
              <a:defRPr/>
            </a:pPr>
            <a:r>
              <a:rPr lang="en-US" dirty="0"/>
              <a:t>Using a generative-adversarial neural network to generate subjectively attractive human faces</a:t>
            </a:r>
            <a:endParaRPr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0206318" y="6356350"/>
            <a:ext cx="1604682" cy="365125"/>
          </a:xfrm>
        </p:spPr>
        <p:txBody>
          <a:bodyPr rtlCol="0"/>
          <a:lstStyle/>
          <a:p>
            <a:pPr>
              <a:defRPr/>
            </a:pPr>
            <a:fld id="{294A09A9-5501-47C1-A89A-A340965A2BE2}" type="slidenum">
              <a:rPr lang="ru-RU"/>
              <a:t>17</a:t>
            </a:fld>
            <a:r>
              <a:rPr lang="en-US"/>
              <a:t>/17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type="body" idx="1"/>
          </p:nvPr>
        </p:nvSpPr>
        <p:spPr bwMode="auto">
          <a:xfrm>
            <a:off x="717216" y="2636555"/>
            <a:ext cx="6183117" cy="358413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24000" indent="-288000">
              <a:lnSpc>
                <a:spcPts val="1700"/>
              </a:lnSpc>
              <a:buFont typeface="+mj-lt"/>
              <a:buAutoNum type="arabicPeriod"/>
              <a:defRPr/>
            </a:pPr>
            <a:r>
              <a:rPr lang="en-US" sz="1800" dirty="0"/>
              <a:t>The actual task of generating subjectively attractive people's faces is considered.</a:t>
            </a:r>
            <a:endParaRPr dirty="0"/>
          </a:p>
          <a:p>
            <a:pPr marL="324000" indent="-288000">
              <a:lnSpc>
                <a:spcPts val="1700"/>
              </a:lnSpc>
              <a:buFont typeface="+mj-lt"/>
              <a:buAutoNum type="arabicPeriod"/>
              <a:defRPr/>
            </a:pPr>
            <a:r>
              <a:rPr lang="en-US" sz="1800" dirty="0"/>
              <a:t>A number of GAN-based architectures are considered.</a:t>
            </a:r>
            <a:endParaRPr lang="ru-RU" sz="1800" dirty="0"/>
          </a:p>
          <a:p>
            <a:pPr marL="324000" indent="-288000">
              <a:lnSpc>
                <a:spcPts val="1700"/>
              </a:lnSpc>
              <a:buFont typeface="+mj-lt"/>
              <a:buAutoNum type="arabicPeriod"/>
              <a:defRPr/>
            </a:pPr>
            <a:r>
              <a:rPr lang="en-US" sz="1800" dirty="0"/>
              <a:t>A method of generating subjectively attractive people's faces has been developed.</a:t>
            </a:r>
            <a:endParaRPr dirty="0"/>
          </a:p>
          <a:p>
            <a:pPr marL="324000" indent="-288000">
              <a:lnSpc>
                <a:spcPts val="1700"/>
              </a:lnSpc>
              <a:buFont typeface="+mj-lt"/>
              <a:buAutoNum type="arabicPeriod"/>
              <a:defRPr/>
            </a:pPr>
            <a:r>
              <a:rPr lang="en-US" sz="1800" dirty="0"/>
              <a:t>Experiments have been conducted that have shown the promise of using GAN in the field of generating subjectively attractive human faces.</a:t>
            </a:r>
            <a:endParaRPr dirty="0"/>
          </a:p>
          <a:p>
            <a:pPr marL="324000" indent="-288000">
              <a:lnSpc>
                <a:spcPts val="1700"/>
              </a:lnSpc>
              <a:buFont typeface="+mj-lt"/>
              <a:buAutoNum type="arabicPeriod"/>
              <a:defRPr/>
            </a:pPr>
            <a:r>
              <a:rPr lang="en-US" sz="1800" dirty="0"/>
              <a:t>Further research is planned to improve the quality of generation and improve the accuracy of the recommendation system.</a:t>
            </a:r>
            <a:endParaRPr dirty="0"/>
          </a:p>
        </p:txBody>
      </p:sp>
      <p:pic>
        <p:nvPicPr>
          <p:cNvPr id="9" name="Рисунок 8" descr="Изображение выглядит как шаблон, снимок экрана, искусство, прямоугольный&#10;&#10;Автоматически созданное описание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213661" y="2551853"/>
            <a:ext cx="3525520" cy="35255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Заголовок 1"/>
          <p:cNvSpPr txBox="1"/>
          <p:nvPr/>
        </p:nvSpPr>
        <p:spPr bwMode="auto">
          <a:xfrm>
            <a:off x="717217" y="1302327"/>
            <a:ext cx="3730897" cy="7638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rgbClr val="000C54"/>
                </a:solidFill>
                <a:latin typeface="Muller Medium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pc="100" dirty="0"/>
              <a:t>Conclusions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677578" y="1302327"/>
            <a:ext cx="9687546" cy="763877"/>
          </a:xfrm>
        </p:spPr>
        <p:txBody>
          <a:bodyPr rtlCol="0"/>
          <a:lstStyle/>
          <a:p>
            <a:pPr>
              <a:defRPr/>
            </a:pPr>
            <a:r>
              <a:rPr lang="en-US" dirty="0"/>
              <a:t>Introduction</a:t>
            </a:r>
            <a:endParaRPr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381000" y="6356350"/>
            <a:ext cx="2743200" cy="365125"/>
          </a:xfrm>
        </p:spPr>
        <p:txBody>
          <a:bodyPr rtlCol="0"/>
          <a:lstStyle/>
          <a:p>
            <a:pPr>
              <a:defRPr/>
            </a:pPr>
            <a:fld id="{AA17D655-AE0D-40EB-B50E-A4B2036EAF49}" type="datetime1">
              <a:rPr lang="ru-RU"/>
              <a:t>21.12.2024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3463636" y="6356350"/>
            <a:ext cx="5264727" cy="365125"/>
          </a:xfrm>
        </p:spPr>
        <p:txBody>
          <a:bodyPr rtlCol="0"/>
          <a:lstStyle/>
          <a:p>
            <a:pPr>
              <a:defRPr/>
            </a:pPr>
            <a:r>
              <a:rPr lang="en-US" dirty="0"/>
              <a:t>Using a generative-adversarial neural network to generate subjectively attractive human faces</a:t>
            </a:r>
            <a:endParaRPr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0206318" y="6356350"/>
            <a:ext cx="1604682" cy="365125"/>
          </a:xfrm>
        </p:spPr>
        <p:txBody>
          <a:bodyPr rtlCol="0"/>
          <a:lstStyle/>
          <a:p>
            <a:pPr>
              <a:defRPr/>
            </a:pPr>
            <a:fld id="{294A09A9-5501-47C1-A89A-A340965A2BE2}" type="slidenum">
              <a:rPr lang="ru-RU"/>
              <a:t>2</a:t>
            </a:fld>
            <a:r>
              <a:rPr lang="ru-RU"/>
              <a:t>/1</a:t>
            </a:r>
            <a:r>
              <a:rPr lang="en-US"/>
              <a:t>7</a:t>
            </a:r>
            <a:endParaRPr lang="ru-RU"/>
          </a:p>
        </p:txBody>
      </p:sp>
      <p:sp>
        <p:nvSpPr>
          <p:cNvPr id="22" name="Объект 2"/>
          <p:cNvSpPr txBox="1"/>
          <p:nvPr/>
        </p:nvSpPr>
        <p:spPr bwMode="auto">
          <a:xfrm>
            <a:off x="717218" y="2444423"/>
            <a:ext cx="10099795" cy="3706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>
              <a:lnSpc>
                <a:spcPct val="15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bg1"/>
                </a:solidFill>
                <a:latin typeface="Muller Light"/>
                <a:ea typeface="+mn-ea"/>
                <a:cs typeface="Arial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ru-RU" sz="2000" b="0" i="0" u="none" strike="noStrike" cap="none" spc="0">
                <a:solidFill>
                  <a:schemeClr val="bg1"/>
                </a:solidFill>
                <a:latin typeface="Muller Medium"/>
                <a:ea typeface="Muller Medium"/>
                <a:cs typeface="Muller Medium"/>
              </a:rPr>
              <a:t>The purpose</a:t>
            </a:r>
            <a:r>
              <a:rPr lang="ru-RU" sz="2000" b="0" i="0" u="none" strike="noStrike" cap="none" spc="0">
                <a:solidFill>
                  <a:schemeClr val="bg1"/>
                </a:solidFill>
                <a:latin typeface="Muller Light"/>
                <a:ea typeface="Muller Light"/>
                <a:cs typeface="Muller Light"/>
              </a:rPr>
              <a:t> of the work is to develop a machine learning model capable of generating subjectively attractive human faces, as well as comparing it with pre-trained models.</a:t>
            </a:r>
            <a:endParaRPr/>
          </a:p>
          <a:p>
            <a:pPr>
              <a:lnSpc>
                <a:spcPct val="100000"/>
              </a:lnSpc>
              <a:defRPr/>
            </a:pPr>
            <a:r>
              <a:rPr lang="ru-RU" sz="2000">
                <a:latin typeface="Muller Medium"/>
              </a:rPr>
              <a:t>Tasks:</a:t>
            </a:r>
            <a:endParaRPr/>
          </a:p>
          <a:p>
            <a:pPr marL="457200" indent="-457200">
              <a:lnSpc>
                <a:spcPts val="18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ru-RU" sz="2000" b="0" i="0" u="none" strike="noStrike" cap="none" spc="0">
                <a:solidFill>
                  <a:schemeClr val="bg1"/>
                </a:solidFill>
                <a:latin typeface="Muller Light"/>
                <a:ea typeface="Muller Light"/>
                <a:cs typeface="Muller Light"/>
              </a:rPr>
              <a:t>Analysis of literature on existing methods of generating images of people's faces.</a:t>
            </a:r>
            <a:endParaRPr/>
          </a:p>
          <a:p>
            <a:pPr marL="457200" indent="-457200">
              <a:lnSpc>
                <a:spcPts val="18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ru-RU" sz="2000" b="0" i="0" u="none" strike="noStrike" cap="none" spc="0">
                <a:solidFill>
                  <a:schemeClr val="bg1"/>
                </a:solidFill>
                <a:latin typeface="Muller Light"/>
                <a:ea typeface="Muller Light"/>
                <a:cs typeface="Muller Light"/>
              </a:rPr>
              <a:t>Building and training a model based on the GCN architecture</a:t>
            </a:r>
            <a:endParaRPr/>
          </a:p>
          <a:p>
            <a:pPr marL="457200" indent="-457200">
              <a:lnSpc>
                <a:spcPts val="18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ru-RU" sz="2000" b="0" i="0" u="none" strike="noStrike" cap="none" spc="0">
                <a:solidFill>
                  <a:schemeClr val="bg1"/>
                </a:solidFill>
                <a:latin typeface="Muller Light"/>
                <a:ea typeface="Muller Light"/>
                <a:cs typeface="Muller Light"/>
              </a:rPr>
              <a:t>Building software for implementing the resulting models. Implementation of the DCGAN-based model.</a:t>
            </a:r>
          </a:p>
          <a:p>
            <a:pPr marL="457200" indent="-457200">
              <a:lnSpc>
                <a:spcPts val="1799"/>
              </a:lnSpc>
              <a:spcBef>
                <a:spcPts val="599"/>
              </a:spcBef>
              <a:buFont typeface="+mj-lt"/>
              <a:buAutoNum type="arabicPeriod"/>
              <a:defRPr/>
            </a:pPr>
            <a:r>
              <a:rPr lang="ru-RU" sz="2000" b="0" i="0" u="none" strike="noStrike" cap="none" spc="0">
                <a:solidFill>
                  <a:schemeClr val="bg1"/>
                </a:solidFill>
                <a:latin typeface="Muller Light"/>
                <a:ea typeface="Muller Light"/>
                <a:cs typeface="Muller Light"/>
              </a:rPr>
              <a:t>Implementation of the DCGAN-based model.</a:t>
            </a:r>
            <a:endParaRPr/>
          </a:p>
          <a:p>
            <a:pPr marL="457200" indent="-457200">
              <a:lnSpc>
                <a:spcPts val="18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ru-RU" sz="2000" b="0" i="0" u="none" strike="noStrike" cap="none" spc="0">
                <a:solidFill>
                  <a:schemeClr val="bg1"/>
                </a:solidFill>
                <a:latin typeface="Muller Light"/>
                <a:ea typeface="Muller Light"/>
                <a:cs typeface="Muller Light"/>
              </a:rPr>
              <a:t>Implementation of the NVIDIA StyleGAN3 model.</a:t>
            </a:r>
            <a:endParaRPr/>
          </a:p>
          <a:p>
            <a:pPr marL="457200" indent="-457200">
              <a:lnSpc>
                <a:spcPts val="18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ru-RU" sz="2000" b="0" i="0" u="none" strike="noStrike" cap="none" spc="0">
                <a:solidFill>
                  <a:schemeClr val="bg1"/>
                </a:solidFill>
                <a:latin typeface="Muller Light"/>
                <a:ea typeface="Muller Light"/>
                <a:cs typeface="Muller Light"/>
              </a:rPr>
              <a:t>Evaluation and comparison of the quality of generation of the resulting models in accordance with the purpose of the work.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17218" y="1302327"/>
            <a:ext cx="9687546" cy="763877"/>
          </a:xfrm>
        </p:spPr>
        <p:txBody>
          <a:bodyPr rtlCol="0"/>
          <a:lstStyle/>
          <a:p>
            <a:pPr>
              <a:defRPr/>
            </a:pPr>
            <a:r>
              <a:rPr lang="ru-RU" sz="4800" b="1" i="0" u="none" strike="noStrike" cap="none" spc="0">
                <a:solidFill>
                  <a:srgbClr val="000C54"/>
                </a:solidFill>
                <a:latin typeface="Muller Medium"/>
                <a:ea typeface="Muller Medium"/>
                <a:cs typeface="Muller Medium"/>
              </a:rPr>
              <a:t>Relevance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381000" y="6356350"/>
            <a:ext cx="2743200" cy="365125"/>
          </a:xfrm>
        </p:spPr>
        <p:txBody>
          <a:bodyPr rtlCol="0"/>
          <a:lstStyle/>
          <a:p>
            <a:pPr>
              <a:defRPr/>
            </a:pPr>
            <a:fld id="{AA17D655-AE0D-40EB-B50E-A4B2036EAF49}" type="datetime1">
              <a:rPr lang="ru-RU"/>
              <a:t>21.12.2024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3463636" y="6356350"/>
            <a:ext cx="5264727" cy="365125"/>
          </a:xfrm>
        </p:spPr>
        <p:txBody>
          <a:bodyPr rtlCol="0"/>
          <a:lstStyle/>
          <a:p>
            <a:pPr>
              <a:defRPr/>
            </a:pPr>
            <a:r>
              <a:rPr lang="en-US" dirty="0"/>
              <a:t>Using a generative-adversarial neural network to generate subjectively attractive human faces</a:t>
            </a:r>
            <a:endParaRPr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0206318" y="6356350"/>
            <a:ext cx="1604682" cy="365125"/>
          </a:xfrm>
        </p:spPr>
        <p:txBody>
          <a:bodyPr rtlCol="0"/>
          <a:lstStyle/>
          <a:p>
            <a:pPr>
              <a:defRPr/>
            </a:pPr>
            <a:fld id="{294A09A9-5501-47C1-A89A-A340965A2BE2}" type="slidenum">
              <a:rPr lang="ru-RU"/>
              <a:t>3</a:t>
            </a:fld>
            <a:r>
              <a:rPr lang="ru-RU"/>
              <a:t>/1</a:t>
            </a:r>
            <a:r>
              <a:rPr lang="en-US"/>
              <a:t>7</a:t>
            </a:r>
            <a:endParaRPr lang="ru-RU"/>
          </a:p>
        </p:txBody>
      </p:sp>
      <p:sp>
        <p:nvSpPr>
          <p:cNvPr id="22" name="Объект 2"/>
          <p:cNvSpPr txBox="1"/>
          <p:nvPr/>
        </p:nvSpPr>
        <p:spPr bwMode="auto">
          <a:xfrm>
            <a:off x="717218" y="2444423"/>
            <a:ext cx="10099795" cy="3706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>
              <a:lnSpc>
                <a:spcPct val="15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bg1"/>
                </a:solidFill>
                <a:latin typeface="Muller Light"/>
                <a:ea typeface="+mn-ea"/>
                <a:cs typeface="Arial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ru-RU" sz="2000" b="0" i="0" u="none" strike="noStrike" cap="none" spc="0">
                <a:solidFill>
                  <a:schemeClr val="bg1"/>
                </a:solidFill>
                <a:latin typeface="Muller Medium"/>
                <a:ea typeface="Muller Medium"/>
                <a:cs typeface="Muller Medium"/>
              </a:rPr>
              <a:t>The relevance</a:t>
            </a:r>
            <a:r>
              <a:rPr lang="ru-RU" sz="2000" b="0" i="0" u="none" strike="noStrike" cap="none" spc="0">
                <a:solidFill>
                  <a:schemeClr val="bg1"/>
                </a:solidFill>
                <a:latin typeface="Muller Light"/>
                <a:ea typeface="Muller Light"/>
                <a:cs typeface="Muller Light"/>
              </a:rPr>
              <a:t> of the work is determined by the need to study the process of forming a person's assessment of the attractiveness of people's faces and to identify individual factors influencing this indicator.</a:t>
            </a:r>
            <a:endParaRPr/>
          </a:p>
          <a:p>
            <a:pPr>
              <a:lnSpc>
                <a:spcPct val="100000"/>
              </a:lnSpc>
              <a:defRPr/>
            </a:pPr>
            <a:r>
              <a:rPr lang="ru-RU" sz="2000">
                <a:latin typeface="Muller Medium"/>
              </a:rPr>
              <a:t>Application:</a:t>
            </a:r>
            <a:endParaRPr/>
          </a:p>
          <a:p>
            <a:pPr marL="457200" indent="-457200">
              <a:lnSpc>
                <a:spcPts val="18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ru-RU" sz="2000" b="0" i="0" u="none" strike="noStrike" cap="none" spc="0">
                <a:solidFill>
                  <a:schemeClr val="bg1"/>
                </a:solidFill>
                <a:latin typeface="Muller Light"/>
                <a:ea typeface="Muller Light"/>
                <a:cs typeface="Muller Light"/>
              </a:rPr>
              <a:t>Research in the field of psychology.</a:t>
            </a:r>
            <a:endParaRPr/>
          </a:p>
          <a:p>
            <a:pPr marL="457200" indent="-457200">
              <a:lnSpc>
                <a:spcPts val="18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ru-RU" sz="2000" b="0" i="0" u="none" strike="noStrike" cap="none" spc="0">
                <a:solidFill>
                  <a:schemeClr val="bg1"/>
                </a:solidFill>
                <a:latin typeface="Muller Light"/>
                <a:ea typeface="Muller Light"/>
                <a:cs typeface="Muller Light"/>
              </a:rPr>
              <a:t>Visualization of voice assistants and software.</a:t>
            </a:r>
            <a:endParaRPr/>
          </a:p>
          <a:p>
            <a:pPr marL="457200" indent="-457200">
              <a:lnSpc>
                <a:spcPts val="18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ru-RU" sz="2000" b="0" i="0" u="none" strike="noStrike" cap="none" spc="0">
                <a:solidFill>
                  <a:schemeClr val="bg1"/>
                </a:solidFill>
                <a:latin typeface="Muller Light"/>
                <a:ea typeface="Muller Light"/>
                <a:cs typeface="Muller Light"/>
              </a:rPr>
              <a:t>The cosmetics and plastic surgery industry.</a:t>
            </a:r>
            <a:endParaRPr/>
          </a:p>
          <a:p>
            <a:pPr marL="457200" indent="-457200">
              <a:lnSpc>
                <a:spcPts val="18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ru-RU" sz="2000" b="0" i="0" u="none" strike="noStrike" cap="none" spc="0">
                <a:solidFill>
                  <a:schemeClr val="bg1"/>
                </a:solidFill>
                <a:latin typeface="Muller Light"/>
                <a:ea typeface="Muller Light"/>
                <a:cs typeface="Muller Light"/>
              </a:rPr>
              <a:t>The entertainment industry.</a:t>
            </a:r>
            <a:endParaRPr/>
          </a:p>
          <a:p>
            <a:pPr marL="457200" indent="-457200">
              <a:lnSpc>
                <a:spcPts val="18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ru-RU" sz="2000" b="0" i="0" u="none" strike="noStrike" cap="none" spc="0">
                <a:solidFill>
                  <a:schemeClr val="bg1"/>
                </a:solidFill>
                <a:latin typeface="Muller Light"/>
                <a:ea typeface="Muller Light"/>
                <a:cs typeface="Muller Light"/>
              </a:rPr>
              <a:t>Dating apps.</a:t>
            </a:r>
            <a:endParaRPr/>
          </a:p>
          <a:p>
            <a:pPr marL="457200" indent="-457200">
              <a:lnSpc>
                <a:spcPts val="18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ru-RU" sz="2000" b="0" i="0" u="none" strike="noStrike" cap="none" spc="0">
                <a:solidFill>
                  <a:schemeClr val="bg1"/>
                </a:solidFill>
                <a:latin typeface="Muller Light"/>
                <a:ea typeface="Muller Light"/>
                <a:cs typeface="Muller Light"/>
              </a:rPr>
              <a:t>Marketing.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17218" y="1302327"/>
            <a:ext cx="9687546" cy="763877"/>
          </a:xfrm>
        </p:spPr>
        <p:txBody>
          <a:bodyPr rtlCol="0"/>
          <a:lstStyle/>
          <a:p>
            <a:pPr>
              <a:defRPr/>
            </a:pPr>
            <a:r>
              <a:rPr lang="ru-RU" sz="4800" b="1" i="0" u="none" strike="noStrike" cap="none" spc="0">
                <a:solidFill>
                  <a:srgbClr val="000C54"/>
                </a:solidFill>
                <a:latin typeface="Muller Medium"/>
                <a:ea typeface="Muller Medium"/>
                <a:cs typeface="Muller Medium"/>
              </a:rPr>
              <a:t>The structure of the work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381000" y="6356350"/>
            <a:ext cx="2743200" cy="365125"/>
          </a:xfrm>
        </p:spPr>
        <p:txBody>
          <a:bodyPr rtlCol="0"/>
          <a:lstStyle/>
          <a:p>
            <a:pPr>
              <a:defRPr/>
            </a:pPr>
            <a:fld id="{AA17D655-AE0D-40EB-B50E-A4B2036EAF49}" type="datetime1">
              <a:rPr lang="ru-RU"/>
              <a:t>21.12.2024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3463636" y="6356350"/>
            <a:ext cx="5264727" cy="365125"/>
          </a:xfrm>
        </p:spPr>
        <p:txBody>
          <a:bodyPr rtlCol="0"/>
          <a:lstStyle/>
          <a:p>
            <a:pPr>
              <a:defRPr/>
            </a:pPr>
            <a:r>
              <a:rPr lang="en-US" dirty="0"/>
              <a:t>Using a generative-adversarial neural network to generate subjectively attractive human faces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0206318" y="6356350"/>
            <a:ext cx="1604682" cy="365125"/>
          </a:xfrm>
        </p:spPr>
        <p:txBody>
          <a:bodyPr rtlCol="0"/>
          <a:lstStyle/>
          <a:p>
            <a:pPr>
              <a:defRPr/>
            </a:pPr>
            <a:fld id="{294A09A9-5501-47C1-A89A-A340965A2BE2}" type="slidenum">
              <a:rPr lang="ru-RU"/>
              <a:t>4</a:t>
            </a:fld>
            <a:r>
              <a:rPr lang="ru-RU"/>
              <a:t>/1</a:t>
            </a:r>
            <a:r>
              <a:rPr lang="en-US"/>
              <a:t>7</a:t>
            </a:r>
            <a:endParaRPr lang="ru-RU"/>
          </a:p>
        </p:txBody>
      </p:sp>
      <p:sp>
        <p:nvSpPr>
          <p:cNvPr id="22" name="Объект 2"/>
          <p:cNvSpPr txBox="1"/>
          <p:nvPr/>
        </p:nvSpPr>
        <p:spPr bwMode="auto">
          <a:xfrm>
            <a:off x="415231" y="2977384"/>
            <a:ext cx="5264727" cy="29662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>
              <a:lnSpc>
                <a:spcPct val="15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bg1"/>
                </a:solidFill>
                <a:latin typeface="Muller Light"/>
                <a:ea typeface="+mn-ea"/>
                <a:cs typeface="Arial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288000">
              <a:lnSpc>
                <a:spcPts val="1800"/>
              </a:lnSpc>
              <a:buFont typeface="Wingdings"/>
              <a:buChar char="§"/>
              <a:defRPr/>
            </a:pPr>
            <a:r>
              <a:rPr lang="ru-RU" sz="2000" b="0" i="0" u="none" strike="noStrike" cap="none" spc="0">
                <a:solidFill>
                  <a:schemeClr val="bg1"/>
                </a:solidFill>
                <a:latin typeface="Muller Medium"/>
                <a:ea typeface="Muller Medium"/>
                <a:cs typeface="Muller Medium"/>
              </a:rPr>
              <a:t>Chapter 1.</a:t>
            </a:r>
            <a:r>
              <a:rPr lang="ru-RU" sz="2000" b="0" i="0" u="none" strike="noStrike" cap="none" spc="0">
                <a:solidFill>
                  <a:schemeClr val="bg1"/>
                </a:solidFill>
                <a:latin typeface="Muller Light"/>
                <a:ea typeface="Muller Light"/>
                <a:cs typeface="Muller Light"/>
              </a:rPr>
              <a:t> Problem statement, overview of application areas.</a:t>
            </a:r>
            <a:endParaRPr/>
          </a:p>
          <a:p>
            <a:pPr marL="457200" indent="-288000">
              <a:lnSpc>
                <a:spcPts val="1800"/>
              </a:lnSpc>
              <a:buFont typeface="Wingdings"/>
              <a:buChar char="§"/>
              <a:defRPr/>
            </a:pPr>
            <a:r>
              <a:rPr lang="ru-RU" sz="2000" b="0" i="0" u="none" strike="noStrike" cap="none" spc="0">
                <a:solidFill>
                  <a:schemeClr val="bg1"/>
                </a:solidFill>
                <a:latin typeface="Muller Medium"/>
                <a:ea typeface="Muller Medium"/>
                <a:cs typeface="Muller Medium"/>
              </a:rPr>
              <a:t>Chapter 2. </a:t>
            </a:r>
            <a:r>
              <a:rPr lang="ru-RU" sz="2000" b="0" i="0" u="none" strike="noStrike" cap="none" spc="0">
                <a:solidFill>
                  <a:schemeClr val="bg1"/>
                </a:solidFill>
                <a:latin typeface="Muller Light"/>
                <a:ea typeface="Muller Light"/>
                <a:cs typeface="Muller Light"/>
              </a:rPr>
              <a:t>Consideration of modern methods for solving the problem of generating images of people's faces.</a:t>
            </a:r>
            <a:endParaRPr/>
          </a:p>
          <a:p>
            <a:pPr marL="457200" indent="-288000">
              <a:lnSpc>
                <a:spcPts val="1800"/>
              </a:lnSpc>
              <a:buFont typeface="Wingdings"/>
              <a:buChar char="§"/>
              <a:defRPr/>
            </a:pPr>
            <a:r>
              <a:rPr lang="ru-RU" sz="2000" b="0" i="0" u="none" strike="noStrike" cap="none" spc="0">
                <a:solidFill>
                  <a:schemeClr val="bg1"/>
                </a:solidFill>
                <a:latin typeface="Muller Medium"/>
                <a:ea typeface="Muller Medium"/>
                <a:cs typeface="Muller Medium"/>
              </a:rPr>
              <a:t>Chapter 3. </a:t>
            </a:r>
            <a:r>
              <a:rPr lang="ru-RU" sz="2000" b="0" i="0" u="none" strike="noStrike" cap="none" spc="0">
                <a:solidFill>
                  <a:schemeClr val="bg1"/>
                </a:solidFill>
                <a:latin typeface="Muller Light"/>
                <a:ea typeface="Muller Light"/>
                <a:cs typeface="Muller Light"/>
              </a:rPr>
              <a:t>Description of the necessary theoretical principles, models and methodologies.</a:t>
            </a:r>
            <a:endParaRPr/>
          </a:p>
          <a:p>
            <a:pPr marL="457200" indent="-288000">
              <a:lnSpc>
                <a:spcPts val="1800"/>
              </a:lnSpc>
              <a:buFont typeface="Wingdings"/>
              <a:buChar char="§"/>
              <a:defRPr/>
            </a:pPr>
            <a:r>
              <a:rPr lang="ru-RU" sz="2000" b="0" i="0" u="none" strike="noStrike" cap="none" spc="0">
                <a:solidFill>
                  <a:schemeClr val="bg1"/>
                </a:solidFill>
                <a:latin typeface="Muller Medium"/>
                <a:ea typeface="Muller Medium"/>
                <a:cs typeface="Muller Medium"/>
              </a:rPr>
              <a:t>Chapter 4. </a:t>
            </a:r>
            <a:r>
              <a:rPr lang="ru-RU" sz="2000" b="0" i="0" u="none" strike="noStrike" cap="none" spc="0">
                <a:solidFill>
                  <a:schemeClr val="bg1"/>
                </a:solidFill>
                <a:latin typeface="Muller Light"/>
                <a:ea typeface="Muller Light"/>
                <a:cs typeface="Muller Light"/>
              </a:rPr>
              <a:t>Practical investigation of the problem solution.</a:t>
            </a:r>
            <a:endParaRPr/>
          </a:p>
        </p:txBody>
      </p:sp>
      <p:pic>
        <p:nvPicPr>
          <p:cNvPr id="3" name="Рисунок 2" descr="Изображение выглядит как Человеческое лицо, человек, на открытом воздухе, небо&#10;&#10;Автоматически созданное описание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773051" y="2649338"/>
            <a:ext cx="4987357" cy="3062411"/>
          </a:xfrm>
          <a:prstGeom prst="rect">
            <a:avLst/>
          </a:prstGeom>
        </p:spPr>
      </p:pic>
      <p:sp>
        <p:nvSpPr>
          <p:cNvPr id="7" name="Объект 2"/>
          <p:cNvSpPr txBox="1"/>
          <p:nvPr/>
        </p:nvSpPr>
        <p:spPr bwMode="auto">
          <a:xfrm>
            <a:off x="5692275" y="5727129"/>
            <a:ext cx="5190470" cy="2906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>
              <a:lnSpc>
                <a:spcPct val="15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bg1"/>
                </a:solidFill>
                <a:latin typeface="Muller Light"/>
                <a:ea typeface="+mn-ea"/>
                <a:cs typeface="Arial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 sz="1100" dirty="0">
                <a:latin typeface="Muller Medium"/>
              </a:rPr>
              <a:t>Fig</a:t>
            </a:r>
            <a:r>
              <a:rPr lang="ru-RU" sz="1100" dirty="0">
                <a:latin typeface="Muller Medium"/>
              </a:rPr>
              <a:t>. </a:t>
            </a:r>
            <a:r>
              <a:rPr lang="en-US" sz="1100" dirty="0">
                <a:latin typeface="Muller Medium"/>
              </a:rPr>
              <a:t>1</a:t>
            </a:r>
            <a:r>
              <a:rPr lang="ru-RU" sz="1100" dirty="0">
                <a:latin typeface="Muller Medium"/>
              </a:rPr>
              <a:t>. </a:t>
            </a:r>
            <a:r>
              <a:rPr lang="en-US" sz="1100" dirty="0"/>
              <a:t>Stable Diffusion 1.5, </a:t>
            </a:r>
            <a:r>
              <a:rPr lang="en-US" sz="1100" dirty="0" err="1"/>
              <a:t>DreamShaper</a:t>
            </a:r>
            <a:r>
              <a:rPr lang="en-US" sz="1100" dirty="0"/>
              <a:t> 8, 8x_NMKD-Superscale_150000_G</a:t>
            </a:r>
            <a:endParaRPr lang="ru-RU" sz="11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17218" y="706581"/>
            <a:ext cx="9687546" cy="1359622"/>
          </a:xfrm>
        </p:spPr>
        <p:txBody>
          <a:bodyPr rtlCol="0"/>
          <a:lstStyle/>
          <a:p>
            <a:pPr>
              <a:lnSpc>
                <a:spcPts val="4400"/>
              </a:lnSpc>
              <a:defRPr/>
            </a:pPr>
            <a:r>
              <a:rPr lang="ru-RU" sz="4800" b="1" i="0" u="none" strike="noStrike" cap="none" spc="99">
                <a:solidFill>
                  <a:srgbClr val="000C54"/>
                </a:solidFill>
                <a:latin typeface="Muller Medium"/>
                <a:ea typeface="Muller Medium"/>
                <a:cs typeface="Muller Medium"/>
              </a:rPr>
              <a:t>Image generation methods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381000" y="6356350"/>
            <a:ext cx="2743200" cy="365125"/>
          </a:xfrm>
        </p:spPr>
        <p:txBody>
          <a:bodyPr rtlCol="0"/>
          <a:lstStyle/>
          <a:p>
            <a:pPr>
              <a:defRPr/>
            </a:pPr>
            <a:fld id="{AA17D655-AE0D-40EB-B50E-A4B2036EAF49}" type="datetime1">
              <a:rPr lang="ru-RU"/>
              <a:t>21.12.2024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3463636" y="6356350"/>
            <a:ext cx="5264727" cy="365125"/>
          </a:xfrm>
        </p:spPr>
        <p:txBody>
          <a:bodyPr rtlCol="0"/>
          <a:lstStyle/>
          <a:p>
            <a:pPr>
              <a:defRPr/>
            </a:pPr>
            <a:r>
              <a:rPr lang="en-US" dirty="0"/>
              <a:t>Using a generative-adversarial neural network to generate subjectively attractive human faces</a:t>
            </a:r>
            <a:endParaRPr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0206318" y="6356350"/>
            <a:ext cx="1604682" cy="365125"/>
          </a:xfrm>
        </p:spPr>
        <p:txBody>
          <a:bodyPr rtlCol="0"/>
          <a:lstStyle/>
          <a:p>
            <a:pPr>
              <a:defRPr/>
            </a:pPr>
            <a:fld id="{294A09A9-5501-47C1-A89A-A340965A2BE2}" type="slidenum">
              <a:rPr lang="ru-RU"/>
              <a:t>5</a:t>
            </a:fld>
            <a:r>
              <a:rPr lang="ru-RU"/>
              <a:t>/1</a:t>
            </a:r>
            <a:r>
              <a:rPr lang="en-US"/>
              <a:t>7</a:t>
            </a:r>
            <a:endParaRPr lang="ru-RU"/>
          </a:p>
        </p:txBody>
      </p:sp>
      <p:sp>
        <p:nvSpPr>
          <p:cNvPr id="22" name="Объект 2"/>
          <p:cNvSpPr txBox="1"/>
          <p:nvPr/>
        </p:nvSpPr>
        <p:spPr bwMode="auto">
          <a:xfrm>
            <a:off x="717218" y="3121757"/>
            <a:ext cx="10099795" cy="24408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>
              <a:lnSpc>
                <a:spcPct val="15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bg1"/>
                </a:solidFill>
                <a:latin typeface="Muller Light"/>
                <a:ea typeface="+mn-ea"/>
                <a:cs typeface="Arial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ru-RU" sz="2000" b="0" i="0" u="none" strike="noStrike" cap="none" spc="0" dirty="0">
                <a:solidFill>
                  <a:schemeClr val="bg1"/>
                </a:solidFill>
                <a:latin typeface="Muller Light"/>
                <a:ea typeface="Muller Light"/>
                <a:cs typeface="Muller Light"/>
              </a:rPr>
              <a:t>The </a:t>
            </a:r>
            <a:r>
              <a:rPr lang="ru-RU" sz="2000" b="0" i="0" u="none" strike="noStrike" cap="none" spc="0" dirty="0" err="1">
                <a:solidFill>
                  <a:schemeClr val="bg1"/>
                </a:solidFill>
                <a:latin typeface="Muller Light"/>
                <a:ea typeface="Muller Light"/>
                <a:cs typeface="Muller Light"/>
              </a:rPr>
              <a:t>following</a:t>
            </a:r>
            <a:r>
              <a:rPr lang="ru-RU" sz="2000" b="0" i="0" u="none" strike="noStrike" cap="none" spc="0" dirty="0">
                <a:solidFill>
                  <a:schemeClr val="bg1"/>
                </a:solidFill>
                <a:latin typeface="Muller Light"/>
                <a:ea typeface="Muller Light"/>
                <a:cs typeface="Muller Light"/>
              </a:rPr>
              <a:t> </a:t>
            </a:r>
            <a:r>
              <a:rPr lang="ru-RU" sz="2000" b="0" i="0" u="none" strike="noStrike" cap="none" spc="0" dirty="0" err="1">
                <a:solidFill>
                  <a:schemeClr val="bg1"/>
                </a:solidFill>
                <a:latin typeface="Muller Light"/>
                <a:ea typeface="Muller Light"/>
                <a:cs typeface="Muller Light"/>
              </a:rPr>
              <a:t>methods</a:t>
            </a:r>
            <a:r>
              <a:rPr lang="ru-RU" sz="2000" b="0" i="0" u="none" strike="noStrike" cap="none" spc="0" dirty="0">
                <a:solidFill>
                  <a:schemeClr val="bg1"/>
                </a:solidFill>
                <a:latin typeface="Muller Light"/>
                <a:ea typeface="Muller Light"/>
                <a:cs typeface="Muller Light"/>
              </a:rPr>
              <a:t> </a:t>
            </a:r>
            <a:r>
              <a:rPr lang="ru-RU" sz="2000" b="0" i="0" u="none" strike="noStrike" cap="none" spc="0" dirty="0" err="1">
                <a:solidFill>
                  <a:schemeClr val="bg1"/>
                </a:solidFill>
                <a:latin typeface="Muller Light"/>
                <a:ea typeface="Muller Light"/>
                <a:cs typeface="Muller Light"/>
              </a:rPr>
              <a:t>of</a:t>
            </a:r>
            <a:r>
              <a:rPr lang="ru-RU" sz="2000" b="0" i="0" u="none" strike="noStrike" cap="none" spc="0" dirty="0">
                <a:solidFill>
                  <a:schemeClr val="bg1"/>
                </a:solidFill>
                <a:latin typeface="Muller Light"/>
                <a:ea typeface="Muller Light"/>
                <a:cs typeface="Muller Light"/>
              </a:rPr>
              <a:t> </a:t>
            </a:r>
            <a:r>
              <a:rPr lang="ru-RU" sz="2000" b="0" i="0" u="none" strike="noStrike" cap="none" spc="0" dirty="0" err="1">
                <a:solidFill>
                  <a:schemeClr val="bg1"/>
                </a:solidFill>
                <a:latin typeface="Muller Light"/>
                <a:ea typeface="Muller Light"/>
                <a:cs typeface="Muller Light"/>
              </a:rPr>
              <a:t>image</a:t>
            </a:r>
            <a:r>
              <a:rPr lang="ru-RU" sz="2000" b="0" i="0" u="none" strike="noStrike" cap="none" spc="0" dirty="0">
                <a:solidFill>
                  <a:schemeClr val="bg1"/>
                </a:solidFill>
                <a:latin typeface="Muller Light"/>
                <a:ea typeface="Muller Light"/>
                <a:cs typeface="Muller Light"/>
              </a:rPr>
              <a:t> </a:t>
            </a:r>
            <a:r>
              <a:rPr lang="ru-RU" sz="2000" b="0" i="0" u="none" strike="noStrike" cap="none" spc="0" dirty="0" err="1">
                <a:solidFill>
                  <a:schemeClr val="bg1"/>
                </a:solidFill>
                <a:latin typeface="Muller Light"/>
                <a:ea typeface="Muller Light"/>
                <a:cs typeface="Muller Light"/>
              </a:rPr>
              <a:t>generation</a:t>
            </a:r>
            <a:r>
              <a:rPr lang="ru-RU" sz="2000" b="0" i="0" u="none" strike="noStrike" cap="none" spc="0" dirty="0">
                <a:solidFill>
                  <a:schemeClr val="bg1"/>
                </a:solidFill>
                <a:latin typeface="Muller Light"/>
                <a:ea typeface="Muller Light"/>
                <a:cs typeface="Muller Light"/>
              </a:rPr>
              <a:t> </a:t>
            </a:r>
            <a:r>
              <a:rPr lang="ru-RU" sz="2000" b="0" i="0" u="none" strike="noStrike" cap="none" spc="0" dirty="0" err="1">
                <a:solidFill>
                  <a:schemeClr val="bg1"/>
                </a:solidFill>
                <a:latin typeface="Muller Medium"/>
                <a:ea typeface="Muller Medium"/>
                <a:cs typeface="Muller Medium"/>
              </a:rPr>
              <a:t>were</a:t>
            </a:r>
            <a:r>
              <a:rPr lang="ru-RU" sz="2000" b="0" i="0" u="none" strike="noStrike" cap="none" spc="0" dirty="0">
                <a:solidFill>
                  <a:schemeClr val="bg1"/>
                </a:solidFill>
                <a:latin typeface="Muller Medium"/>
                <a:ea typeface="Muller Medium"/>
                <a:cs typeface="Muller Medium"/>
              </a:rPr>
              <a:t> </a:t>
            </a:r>
            <a:r>
              <a:rPr lang="ru-RU" sz="2000" b="0" i="0" u="none" strike="noStrike" cap="none" spc="0" dirty="0" err="1">
                <a:solidFill>
                  <a:schemeClr val="bg1"/>
                </a:solidFill>
                <a:latin typeface="Muller Medium"/>
                <a:ea typeface="Muller Medium"/>
                <a:cs typeface="Muller Medium"/>
              </a:rPr>
              <a:t>considered</a:t>
            </a:r>
            <a:r>
              <a:rPr lang="ru-RU" sz="2000" b="0" i="0" u="none" strike="noStrike" cap="none" spc="0" dirty="0">
                <a:solidFill>
                  <a:schemeClr val="bg1"/>
                </a:solidFill>
                <a:latin typeface="Muller Light"/>
                <a:ea typeface="Muller Light"/>
                <a:cs typeface="Muller Light"/>
              </a:rPr>
              <a:t> </a:t>
            </a:r>
            <a:r>
              <a:rPr lang="ru-RU" sz="2000" b="0" i="0" u="none" strike="noStrike" cap="none" spc="0" dirty="0" err="1">
                <a:solidFill>
                  <a:schemeClr val="bg1"/>
                </a:solidFill>
                <a:latin typeface="Muller Light"/>
                <a:ea typeface="Muller Light"/>
                <a:cs typeface="Muller Light"/>
              </a:rPr>
              <a:t>in</a:t>
            </a:r>
            <a:r>
              <a:rPr lang="ru-RU" sz="2000" b="0" i="0" u="none" strike="noStrike" cap="none" spc="0" dirty="0">
                <a:solidFill>
                  <a:schemeClr val="bg1"/>
                </a:solidFill>
                <a:latin typeface="Muller Light"/>
                <a:ea typeface="Muller Light"/>
                <a:cs typeface="Muller Light"/>
              </a:rPr>
              <a:t> </a:t>
            </a:r>
            <a:r>
              <a:rPr lang="ru-RU" sz="2000" b="0" i="0" u="none" strike="noStrike" cap="none" spc="0" dirty="0" err="1">
                <a:solidFill>
                  <a:schemeClr val="bg1"/>
                </a:solidFill>
                <a:latin typeface="Muller Light"/>
                <a:ea typeface="Muller Light"/>
                <a:cs typeface="Muller Light"/>
              </a:rPr>
              <a:t>the</a:t>
            </a:r>
            <a:r>
              <a:rPr lang="ru-RU" sz="2000" b="0" i="0" u="none" strike="noStrike" cap="none" spc="0" dirty="0">
                <a:solidFill>
                  <a:schemeClr val="bg1"/>
                </a:solidFill>
                <a:latin typeface="Muller Light"/>
                <a:ea typeface="Muller Light"/>
                <a:cs typeface="Muller Light"/>
              </a:rPr>
              <a:t> </a:t>
            </a:r>
            <a:r>
              <a:rPr lang="ru-RU" sz="2000" b="0" i="0" u="none" strike="noStrike" cap="none" spc="0" dirty="0" err="1">
                <a:solidFill>
                  <a:schemeClr val="bg1"/>
                </a:solidFill>
                <a:latin typeface="Muller Light"/>
                <a:ea typeface="Muller Light"/>
                <a:cs typeface="Muller Light"/>
              </a:rPr>
              <a:t>work</a:t>
            </a:r>
            <a:r>
              <a:rPr lang="ru-RU" sz="2000" dirty="0">
                <a:latin typeface="Muller Light"/>
              </a:rPr>
              <a:t>:</a:t>
            </a:r>
            <a:endParaRPr dirty="0"/>
          </a:p>
          <a:p>
            <a:pPr marL="457200" indent="-457200">
              <a:lnSpc>
                <a:spcPts val="18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2000" dirty="0"/>
              <a:t>Morphing</a:t>
            </a:r>
            <a:r>
              <a:rPr lang="ru-RU" sz="2000" dirty="0"/>
              <a:t>.</a:t>
            </a:r>
            <a:endParaRPr dirty="0"/>
          </a:p>
          <a:p>
            <a:pPr marL="457200" indent="-457200">
              <a:lnSpc>
                <a:spcPts val="18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2000" dirty="0"/>
              <a:t>Autoencoders</a:t>
            </a:r>
            <a:r>
              <a:rPr lang="ru-RU" sz="2000" dirty="0"/>
              <a:t> (</a:t>
            </a:r>
            <a:r>
              <a:rPr lang="en-US" sz="2000" dirty="0"/>
              <a:t>VAE, CVAE).</a:t>
            </a:r>
          </a:p>
          <a:p>
            <a:pPr marL="457200" indent="-457200">
              <a:lnSpc>
                <a:spcPts val="18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2000" dirty="0"/>
              <a:t>Generative-adversarial neural networks </a:t>
            </a:r>
            <a:r>
              <a:rPr lang="ru-RU" sz="2000" dirty="0"/>
              <a:t>(GAN, DCGAN, </a:t>
            </a:r>
            <a:r>
              <a:rPr lang="ru-RU" sz="2000" dirty="0" err="1"/>
              <a:t>StyleGAN</a:t>
            </a:r>
            <a:r>
              <a:rPr lang="ru-RU" sz="2000" dirty="0"/>
              <a:t>).</a:t>
            </a:r>
          </a:p>
          <a:p>
            <a:pPr>
              <a:lnSpc>
                <a:spcPct val="100000"/>
              </a:lnSpc>
              <a:defRPr/>
            </a:pPr>
            <a:r>
              <a:rPr lang="en-US" sz="2000" dirty="0">
                <a:latin typeface="Muller Light" pitchFamily="2" charset="-52"/>
              </a:rPr>
              <a:t>The following image generation methods </a:t>
            </a:r>
            <a:r>
              <a:rPr lang="en-US" sz="2000" dirty="0">
                <a:latin typeface="Muller Medium"/>
              </a:rPr>
              <a:t>were used </a:t>
            </a:r>
            <a:r>
              <a:rPr lang="en-US" sz="2000" dirty="0">
                <a:latin typeface="Muller Light" pitchFamily="2" charset="-52"/>
              </a:rPr>
              <a:t>in the work</a:t>
            </a:r>
            <a:r>
              <a:rPr lang="en-US" sz="2000" dirty="0">
                <a:latin typeface="Muller Medium"/>
              </a:rPr>
              <a:t>:</a:t>
            </a:r>
            <a:endParaRPr lang="ru-RU" dirty="0"/>
          </a:p>
          <a:p>
            <a:pPr marL="457200" indent="-457200">
              <a:lnSpc>
                <a:spcPts val="18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ru-RU" sz="2000" dirty="0"/>
              <a:t>DCGAN (Deep </a:t>
            </a:r>
            <a:r>
              <a:rPr lang="ru-RU" sz="2000" dirty="0" err="1"/>
              <a:t>Convolutional</a:t>
            </a:r>
            <a:r>
              <a:rPr lang="ru-RU" sz="2000" dirty="0"/>
              <a:t> </a:t>
            </a:r>
            <a:r>
              <a:rPr lang="ru-RU" sz="2000" dirty="0" err="1"/>
              <a:t>Generative</a:t>
            </a:r>
            <a:r>
              <a:rPr lang="ru-RU" sz="2000" dirty="0"/>
              <a:t> </a:t>
            </a:r>
            <a:r>
              <a:rPr lang="ru-RU" sz="2000" dirty="0" err="1"/>
              <a:t>Adversarial</a:t>
            </a:r>
            <a:r>
              <a:rPr lang="ru-RU" sz="2000" dirty="0"/>
              <a:t> Network).</a:t>
            </a:r>
            <a:endParaRPr lang="ru-RU" dirty="0"/>
          </a:p>
          <a:p>
            <a:pPr marL="457200" indent="-457200">
              <a:lnSpc>
                <a:spcPts val="18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2000" dirty="0"/>
              <a:t>NVIDIA StyleGAN3.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17218" y="706581"/>
            <a:ext cx="9687546" cy="1359622"/>
          </a:xfrm>
        </p:spPr>
        <p:txBody>
          <a:bodyPr rtlCol="0"/>
          <a:lstStyle/>
          <a:p>
            <a:pPr>
              <a:lnSpc>
                <a:spcPts val="4400"/>
              </a:lnSpc>
              <a:defRPr/>
            </a:pPr>
            <a:r>
              <a:rPr lang="en-US" spc="100" dirty="0"/>
              <a:t>Generative-adversarial neural networks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381000" y="6356350"/>
            <a:ext cx="2743200" cy="365125"/>
          </a:xfrm>
        </p:spPr>
        <p:txBody>
          <a:bodyPr rtlCol="0"/>
          <a:lstStyle/>
          <a:p>
            <a:pPr>
              <a:defRPr/>
            </a:pPr>
            <a:fld id="{AA17D655-AE0D-40EB-B50E-A4B2036EAF49}" type="datetime1">
              <a:rPr lang="ru-RU"/>
              <a:t>21.12.2024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3463636" y="6356350"/>
            <a:ext cx="5264727" cy="365125"/>
          </a:xfrm>
        </p:spPr>
        <p:txBody>
          <a:bodyPr rtlCol="0"/>
          <a:lstStyle/>
          <a:p>
            <a:pPr>
              <a:defRPr/>
            </a:pPr>
            <a:r>
              <a:rPr lang="en-US" dirty="0"/>
              <a:t>Using a generative-adversarial neural network to generate subjectively attractive human faces</a:t>
            </a:r>
            <a:endParaRPr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0206318" y="6356350"/>
            <a:ext cx="1604682" cy="365125"/>
          </a:xfrm>
        </p:spPr>
        <p:txBody>
          <a:bodyPr rtlCol="0"/>
          <a:lstStyle/>
          <a:p>
            <a:pPr>
              <a:defRPr/>
            </a:pPr>
            <a:fld id="{294A09A9-5501-47C1-A89A-A340965A2BE2}" type="slidenum">
              <a:rPr lang="ru-RU"/>
              <a:t>6</a:t>
            </a:fld>
            <a:r>
              <a:rPr lang="ru-RU"/>
              <a:t>/1</a:t>
            </a:r>
            <a:r>
              <a:rPr lang="en-US"/>
              <a:t>7</a:t>
            </a:r>
            <a:endParaRPr lang="ru-RU"/>
          </a:p>
        </p:txBody>
      </p:sp>
      <p:pic>
        <p:nvPicPr>
          <p:cNvPr id="7" name="Рисунок 6" descr="Изображение выглядит как текст, диаграмма, Шрифт, линия&#10;&#10;Автоматически созданное описание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178676" y="2548332"/>
            <a:ext cx="5173794" cy="2515377"/>
          </a:xfrm>
          <a:prstGeom prst="rect">
            <a:avLst/>
          </a:prstGeom>
        </p:spPr>
      </p:pic>
      <p:sp>
        <p:nvSpPr>
          <p:cNvPr id="10" name="Объект 2"/>
          <p:cNvSpPr txBox="1"/>
          <p:nvPr/>
        </p:nvSpPr>
        <p:spPr bwMode="auto">
          <a:xfrm>
            <a:off x="717218" y="2548332"/>
            <a:ext cx="5378781" cy="3706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>
              <a:lnSpc>
                <a:spcPct val="15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bg1"/>
                </a:solidFill>
                <a:latin typeface="Muller Light"/>
                <a:ea typeface="+mn-ea"/>
                <a:cs typeface="Arial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 sz="1800" dirty="0">
                <a:latin typeface="Muller Medium"/>
              </a:rPr>
              <a:t>GAN (Generative Adversarial Network):</a:t>
            </a:r>
            <a:endParaRPr dirty="0"/>
          </a:p>
          <a:p>
            <a:pPr marL="324000" indent="-288000">
              <a:lnSpc>
                <a:spcPts val="18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1800" dirty="0"/>
              <a:t>A machine learning algorithm without a teacher.</a:t>
            </a:r>
          </a:p>
          <a:p>
            <a:pPr marL="324000" indent="-288000">
              <a:lnSpc>
                <a:spcPts val="18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1800" dirty="0"/>
              <a:t>A set of two neural networks (a generator and a discriminator) that work competitively and learn sequentially within the same epoch.</a:t>
            </a:r>
          </a:p>
          <a:p>
            <a:pPr marL="324000" indent="-288000">
              <a:lnSpc>
                <a:spcPts val="18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1800" dirty="0"/>
              <a:t>The generator creates data, aiming to simulate the distribution of real data.</a:t>
            </a:r>
            <a:endParaRPr lang="ru-RU" dirty="0"/>
          </a:p>
          <a:p>
            <a:pPr marL="324000" indent="-288000">
              <a:lnSpc>
                <a:spcPts val="18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1800" dirty="0"/>
              <a:t>The discriminator tries to distinguish the generated data from the real data.</a:t>
            </a:r>
            <a:endParaRPr lang="ru-RU" dirty="0"/>
          </a:p>
          <a:p>
            <a:pPr marL="324000" indent="-288000">
              <a:lnSpc>
                <a:spcPts val="18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1800" dirty="0"/>
              <a:t>The key idea is the formation of a quality criterion in the form of a discriminator response.</a:t>
            </a:r>
            <a:endParaRPr dirty="0"/>
          </a:p>
        </p:txBody>
      </p:sp>
      <p:sp>
        <p:nvSpPr>
          <p:cNvPr id="11" name="Объект 2"/>
          <p:cNvSpPr txBox="1"/>
          <p:nvPr/>
        </p:nvSpPr>
        <p:spPr bwMode="auto">
          <a:xfrm>
            <a:off x="7582378" y="5087747"/>
            <a:ext cx="2366389" cy="2906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>
              <a:lnSpc>
                <a:spcPct val="15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bg1"/>
                </a:solidFill>
                <a:latin typeface="Muller Light"/>
                <a:ea typeface="+mn-ea"/>
                <a:cs typeface="Arial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defRPr/>
            </a:pPr>
            <a:r>
              <a:rPr lang="en-US" sz="1100" dirty="0">
                <a:latin typeface="Muller Medium"/>
              </a:rPr>
              <a:t>Fig</a:t>
            </a:r>
            <a:r>
              <a:rPr lang="ru-RU" sz="1100" dirty="0">
                <a:latin typeface="Muller Medium"/>
              </a:rPr>
              <a:t>. </a:t>
            </a:r>
            <a:r>
              <a:rPr lang="en-US" sz="1100" dirty="0">
                <a:latin typeface="Muller Medium"/>
              </a:rPr>
              <a:t>2</a:t>
            </a:r>
            <a:r>
              <a:rPr lang="ru-RU" sz="1100" dirty="0">
                <a:latin typeface="Muller Medium"/>
              </a:rPr>
              <a:t>. </a:t>
            </a:r>
            <a:r>
              <a:rPr lang="en-US" sz="1100" dirty="0"/>
              <a:t>General GAN architecture.</a:t>
            </a:r>
            <a:endParaRPr lang="ru-RU" sz="11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17218" y="706581"/>
            <a:ext cx="9687546" cy="1359622"/>
          </a:xfrm>
        </p:spPr>
        <p:txBody>
          <a:bodyPr rtlCol="0"/>
          <a:lstStyle/>
          <a:p>
            <a:pPr>
              <a:lnSpc>
                <a:spcPts val="3600"/>
              </a:lnSpc>
              <a:defRPr/>
            </a:pPr>
            <a:r>
              <a:rPr lang="en-US" sz="4000" spc="100" dirty="0"/>
              <a:t>Deep convolutional generative-adversarial neural networks</a:t>
            </a:r>
            <a:endParaRPr lang="ru-RU" sz="400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381000" y="6356350"/>
            <a:ext cx="2743200" cy="365125"/>
          </a:xfrm>
        </p:spPr>
        <p:txBody>
          <a:bodyPr rtlCol="0"/>
          <a:lstStyle/>
          <a:p>
            <a:pPr>
              <a:defRPr/>
            </a:pPr>
            <a:fld id="{AA17D655-AE0D-40EB-B50E-A4B2036EAF49}" type="datetime1">
              <a:rPr lang="ru-RU"/>
              <a:t>21.12.2024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3463636" y="6356350"/>
            <a:ext cx="5264727" cy="365125"/>
          </a:xfrm>
        </p:spPr>
        <p:txBody>
          <a:bodyPr rtlCol="0"/>
          <a:lstStyle/>
          <a:p>
            <a:pPr>
              <a:defRPr/>
            </a:pPr>
            <a:r>
              <a:rPr lang="en-US" dirty="0"/>
              <a:t>Using a generative-adversarial neural network to generate subjectively attractive human faces</a:t>
            </a:r>
            <a:endParaRPr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0206318" y="6356350"/>
            <a:ext cx="1604682" cy="365125"/>
          </a:xfrm>
        </p:spPr>
        <p:txBody>
          <a:bodyPr rtlCol="0"/>
          <a:lstStyle/>
          <a:p>
            <a:pPr>
              <a:defRPr/>
            </a:pPr>
            <a:fld id="{294A09A9-5501-47C1-A89A-A340965A2BE2}" type="slidenum">
              <a:rPr lang="ru-RU"/>
              <a:t>7</a:t>
            </a:fld>
            <a:r>
              <a:rPr lang="ru-RU"/>
              <a:t>/1</a:t>
            </a:r>
            <a:r>
              <a:rPr lang="en-US"/>
              <a:t>7</a:t>
            </a:r>
            <a:endParaRPr lang="ru-RU"/>
          </a:p>
        </p:txBody>
      </p:sp>
      <p:sp>
        <p:nvSpPr>
          <p:cNvPr id="10" name="Объект 2"/>
          <p:cNvSpPr txBox="1"/>
          <p:nvPr/>
        </p:nvSpPr>
        <p:spPr bwMode="auto">
          <a:xfrm>
            <a:off x="717218" y="2548332"/>
            <a:ext cx="7069037" cy="161495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>
              <a:lnSpc>
                <a:spcPct val="15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bg1"/>
                </a:solidFill>
                <a:latin typeface="Muller Light"/>
                <a:ea typeface="+mn-ea"/>
                <a:cs typeface="Arial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 sz="1800" dirty="0">
                <a:latin typeface="Muller Medium"/>
              </a:rPr>
              <a:t>DCGAN (Deep Convolutional Generative Adversarial Network):</a:t>
            </a:r>
            <a:endParaRPr dirty="0"/>
          </a:p>
          <a:p>
            <a:pPr marL="324000" indent="-288000">
              <a:lnSpc>
                <a:spcPts val="18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1800" dirty="0"/>
              <a:t>A neural network of the GAN family.</a:t>
            </a:r>
            <a:endParaRPr lang="ru-RU" sz="1800" dirty="0"/>
          </a:p>
          <a:p>
            <a:pPr marL="324000" indent="-288000">
              <a:lnSpc>
                <a:spcPts val="18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1800" dirty="0"/>
              <a:t>Using "nearest </a:t>
            </a:r>
            <a:r>
              <a:rPr lang="en-US" sz="1800" dirty="0" err="1"/>
              <a:t>upsampling</a:t>
            </a:r>
            <a:r>
              <a:rPr lang="en-US" sz="1800" dirty="0"/>
              <a:t>" convolution layers in the generator.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17217" y="3989098"/>
            <a:ext cx="5101691" cy="19408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144691" y="3989098"/>
            <a:ext cx="4149235" cy="1940893"/>
          </a:xfrm>
          <a:prstGeom prst="rect">
            <a:avLst/>
          </a:prstGeom>
        </p:spPr>
      </p:pic>
      <p:sp>
        <p:nvSpPr>
          <p:cNvPr id="9" name="Объект 2"/>
          <p:cNvSpPr txBox="1"/>
          <p:nvPr/>
        </p:nvSpPr>
        <p:spPr bwMode="auto">
          <a:xfrm>
            <a:off x="2084867" y="5940841"/>
            <a:ext cx="2366389" cy="2906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>
              <a:lnSpc>
                <a:spcPct val="15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bg1"/>
                </a:solidFill>
                <a:latin typeface="Muller Light"/>
                <a:ea typeface="+mn-ea"/>
                <a:cs typeface="Arial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defRPr/>
            </a:pPr>
            <a:r>
              <a:rPr lang="en-US" sz="1100" dirty="0">
                <a:latin typeface="Muller Medium"/>
              </a:rPr>
              <a:t>Fig</a:t>
            </a:r>
            <a:r>
              <a:rPr lang="ru-RU" sz="1100" dirty="0">
                <a:latin typeface="Muller Medium"/>
              </a:rPr>
              <a:t>. </a:t>
            </a:r>
            <a:r>
              <a:rPr lang="en-US" sz="1100" dirty="0">
                <a:latin typeface="Muller Medium"/>
              </a:rPr>
              <a:t>3</a:t>
            </a:r>
            <a:r>
              <a:rPr lang="ru-RU" sz="1100" dirty="0">
                <a:latin typeface="Muller Medium"/>
              </a:rPr>
              <a:t>. </a:t>
            </a:r>
            <a:r>
              <a:rPr lang="en-US" sz="1100" dirty="0">
                <a:latin typeface="Muller Light"/>
              </a:rPr>
              <a:t>DCGAN generator.</a:t>
            </a:r>
            <a:endParaRPr lang="ru-RU" sz="1100" dirty="0">
              <a:latin typeface="Muller Light"/>
            </a:endParaRPr>
          </a:p>
        </p:txBody>
      </p:sp>
      <p:sp>
        <p:nvSpPr>
          <p:cNvPr id="11" name="Объект 2"/>
          <p:cNvSpPr txBox="1"/>
          <p:nvPr/>
        </p:nvSpPr>
        <p:spPr bwMode="auto">
          <a:xfrm>
            <a:off x="7036113" y="5969391"/>
            <a:ext cx="2366389" cy="2906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>
              <a:lnSpc>
                <a:spcPct val="15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bg1"/>
                </a:solidFill>
                <a:latin typeface="Muller Light"/>
                <a:ea typeface="+mn-ea"/>
                <a:cs typeface="Arial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defRPr/>
            </a:pPr>
            <a:r>
              <a:rPr lang="en-US" sz="1100" dirty="0">
                <a:latin typeface="Muller Medium"/>
              </a:rPr>
              <a:t>Fig</a:t>
            </a:r>
            <a:r>
              <a:rPr lang="ru-RU" sz="1100" dirty="0">
                <a:latin typeface="Muller Medium"/>
              </a:rPr>
              <a:t>. 4. </a:t>
            </a:r>
            <a:r>
              <a:rPr lang="en-US" sz="1100" dirty="0">
                <a:latin typeface="Muller Light"/>
              </a:rPr>
              <a:t>DCGAN discriminator.</a:t>
            </a:r>
            <a:endParaRPr lang="ru-RU" sz="1100" dirty="0">
              <a:latin typeface="Muller Ligh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17218" y="706581"/>
            <a:ext cx="9687546" cy="1359622"/>
          </a:xfrm>
        </p:spPr>
        <p:txBody>
          <a:bodyPr rtlCol="0"/>
          <a:lstStyle/>
          <a:p>
            <a:pPr>
              <a:lnSpc>
                <a:spcPts val="4400"/>
              </a:lnSpc>
              <a:defRPr/>
            </a:pPr>
            <a:r>
              <a:rPr lang="en-US" spc="100" dirty="0"/>
              <a:t>Nvidia StyleGAN Family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381000" y="6356350"/>
            <a:ext cx="2743200" cy="365125"/>
          </a:xfrm>
        </p:spPr>
        <p:txBody>
          <a:bodyPr rtlCol="0"/>
          <a:lstStyle/>
          <a:p>
            <a:pPr>
              <a:defRPr/>
            </a:pPr>
            <a:fld id="{AA17D655-AE0D-40EB-B50E-A4B2036EAF49}" type="datetime1">
              <a:rPr lang="ru-RU"/>
              <a:t>21.12.2024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3463636" y="6356350"/>
            <a:ext cx="5264727" cy="365125"/>
          </a:xfrm>
        </p:spPr>
        <p:txBody>
          <a:bodyPr rtlCol="0"/>
          <a:lstStyle/>
          <a:p>
            <a:pPr>
              <a:defRPr/>
            </a:pPr>
            <a:r>
              <a:rPr lang="en-US" dirty="0"/>
              <a:t>Using a generative-adversarial neural network to generate subjectively attractive human faces</a:t>
            </a:r>
            <a:endParaRPr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0206318" y="6356350"/>
            <a:ext cx="1604682" cy="365125"/>
          </a:xfrm>
        </p:spPr>
        <p:txBody>
          <a:bodyPr rtlCol="0"/>
          <a:lstStyle/>
          <a:p>
            <a:pPr>
              <a:defRPr/>
            </a:pPr>
            <a:fld id="{294A09A9-5501-47C1-A89A-A340965A2BE2}" type="slidenum">
              <a:rPr lang="ru-RU"/>
              <a:t>8</a:t>
            </a:fld>
            <a:r>
              <a:rPr lang="ru-RU"/>
              <a:t>/1</a:t>
            </a:r>
            <a:r>
              <a:rPr lang="en-US"/>
              <a:t>7</a:t>
            </a:r>
            <a:endParaRPr lang="ru-RU"/>
          </a:p>
        </p:txBody>
      </p:sp>
      <p:sp>
        <p:nvSpPr>
          <p:cNvPr id="10" name="Объект 2"/>
          <p:cNvSpPr txBox="1"/>
          <p:nvPr/>
        </p:nvSpPr>
        <p:spPr bwMode="auto">
          <a:xfrm>
            <a:off x="717218" y="2548332"/>
            <a:ext cx="6002237" cy="37069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>
              <a:lnSpc>
                <a:spcPct val="15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bg1"/>
                </a:solidFill>
                <a:latin typeface="Muller Light"/>
                <a:ea typeface="+mn-ea"/>
                <a:cs typeface="Arial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 sz="1800" dirty="0">
                <a:latin typeface="Muller Medium"/>
              </a:rPr>
              <a:t>NVIDIA StyleGAN:</a:t>
            </a:r>
            <a:endParaRPr dirty="0"/>
          </a:p>
          <a:p>
            <a:pPr marL="324000" indent="-288000">
              <a:lnSpc>
                <a:spcPts val="14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1800" dirty="0">
                <a:latin typeface="Muller Light"/>
              </a:rPr>
              <a:t>Progressive </a:t>
            </a:r>
            <a:r>
              <a:rPr lang="en-US" sz="1800" dirty="0" err="1">
                <a:latin typeface="Muller Light"/>
              </a:rPr>
              <a:t>growning</a:t>
            </a:r>
            <a:r>
              <a:rPr lang="en-US" sz="1800" dirty="0">
                <a:latin typeface="Muller Light"/>
              </a:rPr>
              <a:t> (</a:t>
            </a:r>
            <a:r>
              <a:rPr lang="en-US" sz="1800" dirty="0" err="1">
                <a:latin typeface="Muller Light"/>
              </a:rPr>
              <a:t>ProGAN</a:t>
            </a:r>
            <a:r>
              <a:rPr lang="en-US" sz="1800" dirty="0">
                <a:latin typeface="Muller Light"/>
              </a:rPr>
              <a:t>).</a:t>
            </a:r>
            <a:endParaRPr lang="ru-RU" sz="1800" dirty="0">
              <a:latin typeface="Muller Light"/>
            </a:endParaRPr>
          </a:p>
          <a:p>
            <a:pPr marL="324000" indent="-288000">
              <a:lnSpc>
                <a:spcPts val="14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1800" dirty="0">
                <a:latin typeface="Muller Light"/>
              </a:rPr>
              <a:t>Applying noise to different layers of the neural network.</a:t>
            </a:r>
          </a:p>
          <a:p>
            <a:pPr marL="324000" indent="-288000">
              <a:lnSpc>
                <a:spcPts val="14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1800" dirty="0">
                <a:latin typeface="Muller Light"/>
              </a:rPr>
              <a:t>Adaptive instance normalization</a:t>
            </a:r>
            <a:r>
              <a:rPr lang="ru-RU" sz="1800" dirty="0">
                <a:latin typeface="Muller Light"/>
              </a:rPr>
              <a:t>(</a:t>
            </a:r>
            <a:r>
              <a:rPr lang="en-US" sz="1800" dirty="0" err="1">
                <a:latin typeface="Muller Light"/>
              </a:rPr>
              <a:t>AdaIN</a:t>
            </a:r>
            <a:r>
              <a:rPr lang="en-US" sz="1800" dirty="0">
                <a:latin typeface="Muller Light"/>
              </a:rPr>
              <a:t>).</a:t>
            </a:r>
            <a:endParaRPr lang="ru-RU" sz="1800" dirty="0">
              <a:latin typeface="Muller Light"/>
            </a:endParaRPr>
          </a:p>
          <a:p>
            <a:pPr marL="324000" indent="-288000">
              <a:lnSpc>
                <a:spcPts val="14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1800" dirty="0">
                <a:latin typeface="Muller Light"/>
              </a:rPr>
              <a:t>Learning a new latency space (Mapping network).</a:t>
            </a:r>
            <a:endParaRPr dirty="0"/>
          </a:p>
          <a:p>
            <a:pPr marL="324000" indent="-288000">
              <a:lnSpc>
                <a:spcPts val="14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1800" dirty="0">
                <a:latin typeface="Muller Light"/>
              </a:rPr>
              <a:t>Truncation trick.</a:t>
            </a:r>
            <a:endParaRPr dirty="0"/>
          </a:p>
          <a:p>
            <a:pPr>
              <a:lnSpc>
                <a:spcPct val="100000"/>
              </a:lnSpc>
              <a:defRPr/>
            </a:pPr>
            <a:r>
              <a:rPr lang="en-US" sz="1800" dirty="0">
                <a:latin typeface="Muller Medium"/>
              </a:rPr>
              <a:t>NVIDIA StyleGAN2:</a:t>
            </a:r>
            <a:endParaRPr lang="ru-RU" sz="1800" dirty="0">
              <a:latin typeface="Muller Light"/>
            </a:endParaRPr>
          </a:p>
          <a:p>
            <a:pPr marL="324000" indent="-288000">
              <a:lnSpc>
                <a:spcPts val="14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1800" dirty="0"/>
              <a:t>Residual connections</a:t>
            </a:r>
            <a:endParaRPr dirty="0"/>
          </a:p>
          <a:p>
            <a:pPr marL="324000" indent="-288000">
              <a:lnSpc>
                <a:spcPts val="14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1800" dirty="0"/>
              <a:t>Changing adaptive normalization</a:t>
            </a:r>
            <a:r>
              <a:rPr lang="ru-RU" sz="1800" dirty="0"/>
              <a:t>.</a:t>
            </a:r>
            <a:endParaRPr lang="en-US" sz="1800" dirty="0">
              <a:latin typeface="Muller Medium"/>
            </a:endParaRPr>
          </a:p>
          <a:p>
            <a:pPr>
              <a:lnSpc>
                <a:spcPct val="100000"/>
              </a:lnSpc>
              <a:defRPr/>
            </a:pPr>
            <a:r>
              <a:rPr lang="en-US" sz="1800" dirty="0">
                <a:latin typeface="Muller Medium"/>
              </a:rPr>
              <a:t>NVIDIA StyleGAN3:</a:t>
            </a:r>
            <a:endParaRPr lang="ru-RU" sz="1800" dirty="0">
              <a:latin typeface="Muller Light"/>
            </a:endParaRPr>
          </a:p>
          <a:p>
            <a:pPr marL="324000" indent="-288000">
              <a:lnSpc>
                <a:spcPts val="14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1800" dirty="0"/>
              <a:t>Transition equivariance</a:t>
            </a:r>
            <a:endParaRPr dirty="0"/>
          </a:p>
          <a:p>
            <a:pPr marL="324000" indent="-288000">
              <a:lnSpc>
                <a:spcPts val="1400"/>
              </a:lnSpc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sz="1800" dirty="0"/>
              <a:t>Rotation equivariance</a:t>
            </a:r>
            <a:endParaRPr lang="en-US" sz="1800" dirty="0">
              <a:latin typeface="Muller Medium"/>
            </a:endParaRPr>
          </a:p>
          <a:p>
            <a:pPr marL="36000">
              <a:lnSpc>
                <a:spcPts val="1800"/>
              </a:lnSpc>
              <a:spcBef>
                <a:spcPts val="600"/>
              </a:spcBef>
              <a:defRPr/>
            </a:pPr>
            <a:endParaRPr lang="ru-RU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809749" y="2548332"/>
            <a:ext cx="3968798" cy="3532909"/>
          </a:xfrm>
          <a:prstGeom prst="rect">
            <a:avLst/>
          </a:prstGeom>
          <a:noFill/>
        </p:spPr>
      </p:pic>
      <p:sp>
        <p:nvSpPr>
          <p:cNvPr id="3" name="Объект 2"/>
          <p:cNvSpPr txBox="1"/>
          <p:nvPr/>
        </p:nvSpPr>
        <p:spPr bwMode="auto">
          <a:xfrm>
            <a:off x="7285590" y="6081241"/>
            <a:ext cx="3017116" cy="2906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>
              <a:lnSpc>
                <a:spcPct val="15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bg1"/>
                </a:solidFill>
                <a:latin typeface="Muller Light"/>
                <a:ea typeface="+mn-ea"/>
                <a:cs typeface="Arial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defRPr/>
            </a:pPr>
            <a:r>
              <a:rPr lang="en-US" sz="1100" dirty="0">
                <a:latin typeface="Muller Medium"/>
              </a:rPr>
              <a:t>Fig</a:t>
            </a:r>
            <a:r>
              <a:rPr lang="ru-RU" sz="1100" dirty="0">
                <a:latin typeface="Muller Medium"/>
              </a:rPr>
              <a:t>. 5. </a:t>
            </a:r>
            <a:r>
              <a:rPr lang="en-US" sz="1100" dirty="0">
                <a:latin typeface="Muller Light"/>
              </a:rPr>
              <a:t>NVIDIA StyleGAN Architecture</a:t>
            </a:r>
            <a:endParaRPr lang="ru-RU" sz="1100" dirty="0">
              <a:latin typeface="Muller Ligh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717218" y="706581"/>
            <a:ext cx="9687546" cy="1359622"/>
          </a:xfrm>
        </p:spPr>
        <p:txBody>
          <a:bodyPr rtlCol="0"/>
          <a:lstStyle/>
          <a:p>
            <a:pPr>
              <a:lnSpc>
                <a:spcPts val="4400"/>
              </a:lnSpc>
              <a:defRPr/>
            </a:pPr>
            <a:r>
              <a:rPr lang="en-US" spc="100" dirty="0"/>
              <a:t>Latent space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>
            <a:off x="381000" y="6356350"/>
            <a:ext cx="2743200" cy="365125"/>
          </a:xfrm>
        </p:spPr>
        <p:txBody>
          <a:bodyPr rtlCol="0"/>
          <a:lstStyle/>
          <a:p>
            <a:pPr>
              <a:defRPr/>
            </a:pPr>
            <a:fld id="{AA17D655-AE0D-40EB-B50E-A4B2036EAF49}" type="datetime1">
              <a:rPr lang="ru-RU"/>
              <a:t>21.12.2024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>
            <a:off x="3463636" y="6356350"/>
            <a:ext cx="5264727" cy="365125"/>
          </a:xfrm>
        </p:spPr>
        <p:txBody>
          <a:bodyPr rtlCol="0"/>
          <a:lstStyle/>
          <a:p>
            <a:pPr>
              <a:defRPr/>
            </a:pPr>
            <a:r>
              <a:rPr lang="en-US" dirty="0"/>
              <a:t>Using a generative-adversarial neural network to generate subjectively attractive human faces</a:t>
            </a:r>
            <a:endParaRPr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0206318" y="6356350"/>
            <a:ext cx="1604682" cy="365125"/>
          </a:xfrm>
        </p:spPr>
        <p:txBody>
          <a:bodyPr rtlCol="0"/>
          <a:lstStyle/>
          <a:p>
            <a:pPr>
              <a:defRPr/>
            </a:pPr>
            <a:fld id="{294A09A9-5501-47C1-A89A-A340965A2BE2}" type="slidenum">
              <a:rPr lang="ru-RU"/>
              <a:t>9</a:t>
            </a:fld>
            <a:r>
              <a:rPr lang="ru-RU"/>
              <a:t>/1</a:t>
            </a:r>
            <a:r>
              <a:rPr lang="en-US"/>
              <a:t>7</a:t>
            </a:r>
            <a:endParaRPr lang="ru-RU"/>
          </a:p>
        </p:txBody>
      </p:sp>
      <p:sp>
        <p:nvSpPr>
          <p:cNvPr id="10" name="Объект 2"/>
          <p:cNvSpPr txBox="1"/>
          <p:nvPr/>
        </p:nvSpPr>
        <p:spPr bwMode="auto">
          <a:xfrm>
            <a:off x="717218" y="2548332"/>
            <a:ext cx="4499017" cy="3104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>
              <a:lnSpc>
                <a:spcPct val="15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bg1"/>
                </a:solidFill>
                <a:latin typeface="Muller Light"/>
                <a:ea typeface="+mn-ea"/>
                <a:cs typeface="Arial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 sz="2000" dirty="0">
                <a:latin typeface="Muller Medium" pitchFamily="2" charset="-52"/>
              </a:rPr>
              <a:t>Latent space </a:t>
            </a:r>
            <a:r>
              <a:rPr lang="en-US" sz="2000" dirty="0"/>
              <a:t>can be defined as a multidimensional vector space in which input data elements that are similar in certain features are located close to each other in the form of hidden space vectors.</a:t>
            </a:r>
            <a:endParaRPr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437082" y="2628340"/>
            <a:ext cx="5142795" cy="3313818"/>
          </a:xfrm>
          <a:prstGeom prst="rect">
            <a:avLst/>
          </a:prstGeom>
        </p:spPr>
      </p:pic>
      <p:sp>
        <p:nvSpPr>
          <p:cNvPr id="8" name="Объект 2"/>
          <p:cNvSpPr txBox="1"/>
          <p:nvPr/>
        </p:nvSpPr>
        <p:spPr bwMode="auto">
          <a:xfrm>
            <a:off x="6499921" y="5942158"/>
            <a:ext cx="3017116" cy="2906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>
              <a:lnSpc>
                <a:spcPct val="150000"/>
              </a:lnSpc>
              <a:spcBef>
                <a:spcPts val="1000"/>
              </a:spcBef>
              <a:buFont typeface="Arial"/>
              <a:buNone/>
              <a:defRPr sz="2400">
                <a:solidFill>
                  <a:schemeClr val="bg1"/>
                </a:solidFill>
                <a:latin typeface="Muller Light"/>
                <a:ea typeface="+mn-ea"/>
                <a:cs typeface="Arial"/>
              </a:defRPr>
            </a:lvl1pPr>
            <a:lvl2pPr marL="457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8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60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defRPr/>
            </a:pPr>
            <a:r>
              <a:rPr lang="en-US" sz="1100" dirty="0">
                <a:latin typeface="Muller Medium"/>
              </a:rPr>
              <a:t>Fig</a:t>
            </a:r>
            <a:r>
              <a:rPr lang="ru-RU" sz="1100" dirty="0">
                <a:latin typeface="Muller Medium"/>
              </a:rPr>
              <a:t>. </a:t>
            </a:r>
            <a:r>
              <a:rPr lang="en-US" sz="1100" dirty="0">
                <a:latin typeface="Muller Medium"/>
              </a:rPr>
              <a:t>6</a:t>
            </a:r>
            <a:r>
              <a:rPr lang="ru-RU" sz="1100" dirty="0">
                <a:latin typeface="Muller Medium"/>
              </a:rPr>
              <a:t>. </a:t>
            </a:r>
            <a:r>
              <a:rPr lang="en-US" sz="1100" dirty="0">
                <a:latin typeface="Muller Light"/>
              </a:rPr>
              <a:t>Latent space research.</a:t>
            </a:r>
            <a:endParaRPr lang="ru-RU" sz="1100" dirty="0">
              <a:latin typeface="Muller Light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Universal Color Bloc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8FF"/>
      </a:accent1>
      <a:accent2>
        <a:srgbClr val="DAE5EF"/>
      </a:accent2>
      <a:accent3>
        <a:srgbClr val="637183"/>
      </a:accent3>
      <a:accent4>
        <a:srgbClr val="434E5E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75">
      <a:majorFont>
        <a:latin typeface="Tenorite"/>
        <a:ea typeface="Arial"/>
        <a:cs typeface="Arial"/>
      </a:majorFont>
      <a:minorFont>
        <a:latin typeface="Tenorite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tf45331398_win32</Template>
  <TotalTime>19</TotalTime>
  <Words>1253</Words>
  <Application>Microsoft Office PowerPoint</Application>
  <DocSecurity>0</DocSecurity>
  <PresentationFormat>Широкоэкранный</PresentationFormat>
  <Paragraphs>173</Paragraphs>
  <Slides>17</Slides>
  <Notes>17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Calibri</vt:lpstr>
      <vt:lpstr>Muller Light</vt:lpstr>
      <vt:lpstr>Wingdings</vt:lpstr>
      <vt:lpstr>Cambria Math</vt:lpstr>
      <vt:lpstr>Arial</vt:lpstr>
      <vt:lpstr>Muller Medium</vt:lpstr>
      <vt:lpstr>Muller Bold</vt:lpstr>
      <vt:lpstr>Roboto</vt:lpstr>
      <vt:lpstr>Tenorite</vt:lpstr>
      <vt:lpstr>Тема Office</vt:lpstr>
      <vt:lpstr>Using a generative-adversarial neural network to generate subjectively attractive human faces</vt:lpstr>
      <vt:lpstr>Introduction</vt:lpstr>
      <vt:lpstr>Relevance</vt:lpstr>
      <vt:lpstr>The structure of the work</vt:lpstr>
      <vt:lpstr>Image generation methods</vt:lpstr>
      <vt:lpstr>Generative-adversarial neural networks</vt:lpstr>
      <vt:lpstr>Deep convolutional generative-adversarial neural networks</vt:lpstr>
      <vt:lpstr>Nvidia StyleGAN Family</vt:lpstr>
      <vt:lpstr>Latent space</vt:lpstr>
      <vt:lpstr>Dataset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Implementation of SIS model for COVID-19 spread evaluation</dc:title>
  <dc:subject/>
  <dc:creator>Михаил</dc:creator>
  <cp:keywords/>
  <dc:description/>
  <cp:lastModifiedBy>Ким Михаил Алексеевич</cp:lastModifiedBy>
  <cp:revision>140</cp:revision>
  <dcterms:created xsi:type="dcterms:W3CDTF">2023-03-28T21:48:44Z</dcterms:created>
  <dcterms:modified xsi:type="dcterms:W3CDTF">2024-12-21T09:52:09Z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